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2"/>
  </p:notesMasterIdLst>
  <p:sldIdLst>
    <p:sldId id="278" r:id="rId2"/>
    <p:sldId id="279" r:id="rId3"/>
    <p:sldId id="301" r:id="rId4"/>
    <p:sldId id="280" r:id="rId5"/>
    <p:sldId id="294" r:id="rId6"/>
    <p:sldId id="295" r:id="rId7"/>
    <p:sldId id="296" r:id="rId8"/>
    <p:sldId id="299" r:id="rId9"/>
    <p:sldId id="298" r:id="rId10"/>
    <p:sldId id="300" r:id="rId11"/>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63" d="100"/>
          <a:sy n="63" d="100"/>
        </p:scale>
        <p:origin x="804" y="5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stcuthbertsk.org/web/e-safety/174234" TargetMode="External"/><Relationship Id="rId3" Type="http://schemas.openxmlformats.org/officeDocument/2006/relationships/hyperlink" Target="https://www.childnet.com/parents-and-carers/" TargetMode="External"/><Relationship Id="rId7" Type="http://schemas.openxmlformats.org/officeDocument/2006/relationships/hyperlink" Target="https://www.youtube.com/myfamily/?gclid=Cj0KCQiA2sqOBhCGARIsAPuPK0h3gNmafc9FS-QlSOyubQdAUQuJ-HDXB77k10P3ItgRuuWB3bEBuRAaAvycEALw_wcB&amp;gclsrc=aw.ds" TargetMode="External"/><Relationship Id="rId2" Type="http://schemas.openxmlformats.org/officeDocument/2006/relationships/hyperlink" Target="https://www.nspcc.org.uk/keeping-children-safe/online-safety/" TargetMode="External"/><Relationship Id="rId1" Type="http://schemas.openxmlformats.org/officeDocument/2006/relationships/slideLayout" Target="../slideLayouts/slideLayout3.xml"/><Relationship Id="rId6" Type="http://schemas.openxmlformats.org/officeDocument/2006/relationships/hyperlink" Target="https://parentzone.org.uk/" TargetMode="External"/><Relationship Id="rId5" Type="http://schemas.openxmlformats.org/officeDocument/2006/relationships/hyperlink" Target="https://www.thinkuknow.co.uk/" TargetMode="External"/><Relationship Id="rId4" Type="http://schemas.openxmlformats.org/officeDocument/2006/relationships/hyperlink" Target="https://saferinternet.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rl_gZTQ9F7w?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commonsensemedia.or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dirty="0"/>
              <a:t>Online Safety </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2811-56C2-7FE1-FAA0-275FCFAA1507}"/>
              </a:ext>
            </a:extLst>
          </p:cNvPr>
          <p:cNvSpPr>
            <a:spLocks noGrp="1"/>
          </p:cNvSpPr>
          <p:nvPr>
            <p:ph type="title"/>
          </p:nvPr>
        </p:nvSpPr>
        <p:spPr>
          <a:xfrm>
            <a:off x="2263648" y="347472"/>
            <a:ext cx="6766560" cy="768096"/>
          </a:xfrm>
        </p:spPr>
        <p:txBody>
          <a:bodyPr/>
          <a:lstStyle/>
          <a:p>
            <a:pPr algn="ctr"/>
            <a:r>
              <a:rPr lang="en-GB" dirty="0"/>
              <a:t>Advice and Support</a:t>
            </a:r>
          </a:p>
        </p:txBody>
      </p:sp>
      <p:sp>
        <p:nvSpPr>
          <p:cNvPr id="9" name="TextBox 8">
            <a:extLst>
              <a:ext uri="{FF2B5EF4-FFF2-40B4-BE49-F238E27FC236}">
                <a16:creationId xmlns:a16="http://schemas.microsoft.com/office/drawing/2014/main" id="{1ECB8382-7F90-D317-476F-2D9C029D8247}"/>
              </a:ext>
            </a:extLst>
          </p:cNvPr>
          <p:cNvSpPr txBox="1"/>
          <p:nvPr/>
        </p:nvSpPr>
        <p:spPr>
          <a:xfrm>
            <a:off x="426720" y="2082801"/>
            <a:ext cx="11419840" cy="4247317"/>
          </a:xfrm>
          <a:prstGeom prst="rect">
            <a:avLst/>
          </a:prstGeom>
          <a:solidFill>
            <a:schemeClr val="accent2"/>
          </a:solidFill>
        </p:spPr>
        <p:txBody>
          <a:bodyPr wrap="square">
            <a:spAutoFit/>
          </a:bodyPr>
          <a:lstStyle/>
          <a:p>
            <a:r>
              <a:rPr lang="en-GB" sz="2200" dirty="0">
                <a:solidFill>
                  <a:schemeClr val="accent6"/>
                </a:solidFill>
                <a:latin typeface="SassoonPrimaryInfant" pitchFamily="2" charset="0"/>
              </a:rPr>
              <a:t>Our School Website offers Monthly online news lead by the children and termly newsletter</a:t>
            </a:r>
          </a:p>
          <a:p>
            <a:endParaRPr lang="en-GB" sz="2200" dirty="0">
              <a:solidFill>
                <a:schemeClr val="accent6"/>
              </a:solidFill>
              <a:latin typeface="SassoonPrimaryInfant" pitchFamily="2" charset="0"/>
            </a:endParaRPr>
          </a:p>
          <a:p>
            <a:pPr algn="l" fontAlgn="t"/>
            <a:r>
              <a:rPr lang="en-GB" sz="2200" u="sng" dirty="0">
                <a:solidFill>
                  <a:schemeClr val="accent6"/>
                </a:solidFill>
                <a:latin typeface="SassoonPrimaryInfant" pitchFamily="2" charset="0"/>
              </a:rPr>
              <a:t>Other </a:t>
            </a:r>
            <a:r>
              <a:rPr lang="en-GB" sz="2200" b="0" i="0" u="sng" dirty="0">
                <a:solidFill>
                  <a:schemeClr val="accent6"/>
                </a:solidFill>
                <a:effectLst/>
                <a:latin typeface="SassoonPrimaryInfant" pitchFamily="2" charset="0"/>
              </a:rPr>
              <a:t>Useful Websites</a:t>
            </a:r>
            <a:endParaRPr lang="en-GB" sz="2200" b="0" i="0" dirty="0">
              <a:solidFill>
                <a:schemeClr val="accent6"/>
              </a:solidFill>
              <a:effectLst/>
              <a:latin typeface="SassoonPrimaryInfant" pitchFamily="2" charset="0"/>
            </a:endParaRPr>
          </a:p>
          <a:p>
            <a:pPr algn="l" fontAlgn="t"/>
            <a:r>
              <a:rPr lang="en-GB" sz="2200" b="0" i="0" dirty="0">
                <a:solidFill>
                  <a:schemeClr val="accent6"/>
                </a:solidFill>
                <a:effectLst/>
                <a:latin typeface="SassoonPrimaryInfant" pitchFamily="2" charset="0"/>
              </a:rPr>
              <a:t>For further information please use the listed websites below which contain a wealth of knowledge and expertise about internet safety</a:t>
            </a:r>
            <a:r>
              <a:rPr lang="en-GB" sz="2200" b="0" i="0" dirty="0">
                <a:solidFill>
                  <a:srgbClr val="000000"/>
                </a:solidFill>
                <a:effectLst/>
                <a:latin typeface="Tahoma" panose="020B0604030504040204" pitchFamily="34" charset="0"/>
              </a:rPr>
              <a:t>.</a:t>
            </a:r>
          </a:p>
          <a:p>
            <a:pPr marL="342900" indent="-342900" algn="l" fontAlgn="t">
              <a:buFont typeface="Arial" panose="020B0604020202020204" pitchFamily="34" charset="0"/>
              <a:buChar char="•"/>
            </a:pPr>
            <a:r>
              <a:rPr lang="en-GB" sz="2000" dirty="0">
                <a:solidFill>
                  <a:srgbClr val="000000"/>
                </a:solidFill>
                <a:latin typeface="Tahoma" panose="020B0604030504040204" pitchFamily="34" charset="0"/>
                <a:hlinkClick r:id="rId2"/>
              </a:rPr>
              <a:t>https://www.nspcc.org.uk/keeping-children-safe/online-safety/</a:t>
            </a:r>
            <a:r>
              <a:rPr lang="en-GB" sz="2000" dirty="0">
                <a:solidFill>
                  <a:srgbClr val="000000"/>
                </a:solidFill>
                <a:latin typeface="Tahoma" panose="020B0604030504040204" pitchFamily="34" charset="0"/>
              </a:rPr>
              <a:t> </a:t>
            </a:r>
          </a:p>
          <a:p>
            <a:pPr marL="342900" indent="-342900" algn="l" fontAlgn="t">
              <a:buFont typeface="Arial" panose="020B0604020202020204" pitchFamily="34" charset="0"/>
              <a:buChar char="•"/>
            </a:pPr>
            <a:r>
              <a:rPr lang="en-GB" sz="2000" b="0" i="0" dirty="0">
                <a:solidFill>
                  <a:srgbClr val="000000"/>
                </a:solidFill>
                <a:effectLst/>
                <a:latin typeface="Tahoma" panose="020B0604030504040204" pitchFamily="34" charset="0"/>
                <a:hlinkClick r:id="rId3"/>
              </a:rPr>
              <a:t>https://www.childnet.com/parents-and-carers/</a:t>
            </a:r>
            <a:r>
              <a:rPr lang="en-GB" sz="2000" b="0" i="0" dirty="0">
                <a:solidFill>
                  <a:srgbClr val="000000"/>
                </a:solidFill>
                <a:effectLst/>
                <a:latin typeface="Tahoma" panose="020B0604030504040204" pitchFamily="34" charset="0"/>
              </a:rPr>
              <a:t> </a:t>
            </a:r>
          </a:p>
          <a:p>
            <a:pPr marL="342900" indent="-342900" algn="l" fontAlgn="t">
              <a:buFont typeface="Arial" panose="020B0604020202020204" pitchFamily="34" charset="0"/>
              <a:buChar char="•"/>
            </a:pPr>
            <a:r>
              <a:rPr lang="en-GB" sz="2000" b="0" i="0" dirty="0">
                <a:solidFill>
                  <a:srgbClr val="000000"/>
                </a:solidFill>
                <a:effectLst/>
                <a:latin typeface="Tahoma" panose="020B0604030504040204" pitchFamily="34" charset="0"/>
                <a:hlinkClick r:id="rId4"/>
              </a:rPr>
              <a:t>https://saferinternet.org.uk/</a:t>
            </a:r>
            <a:endParaRPr lang="en-GB" sz="2000" dirty="0">
              <a:solidFill>
                <a:srgbClr val="000000"/>
              </a:solidFill>
              <a:latin typeface="Tahoma" panose="020B0604030504040204" pitchFamily="34" charset="0"/>
            </a:endParaRPr>
          </a:p>
          <a:p>
            <a:pPr marL="342900" indent="-342900" algn="l" fontAlgn="t">
              <a:buFont typeface="Arial" panose="020B0604020202020204" pitchFamily="34" charset="0"/>
              <a:buChar char="•"/>
            </a:pPr>
            <a:r>
              <a:rPr lang="en-GB" sz="2000" b="0" i="0" dirty="0">
                <a:solidFill>
                  <a:srgbClr val="000000"/>
                </a:solidFill>
                <a:effectLst/>
                <a:latin typeface="Tahoma" panose="020B0604030504040204" pitchFamily="34" charset="0"/>
                <a:hlinkClick r:id="rId5"/>
              </a:rPr>
              <a:t>https://www.thinkuknow.co.uk/</a:t>
            </a:r>
            <a:r>
              <a:rPr lang="en-GB" sz="2000" b="0" i="0" dirty="0">
                <a:solidFill>
                  <a:srgbClr val="000000"/>
                </a:solidFill>
                <a:effectLst/>
                <a:latin typeface="Tahoma" panose="020B0604030504040204" pitchFamily="34" charset="0"/>
              </a:rPr>
              <a:t> </a:t>
            </a:r>
          </a:p>
          <a:p>
            <a:pPr marL="342900" indent="-342900" algn="l" fontAlgn="t">
              <a:buFont typeface="Arial" panose="020B0604020202020204" pitchFamily="34" charset="0"/>
              <a:buChar char="•"/>
            </a:pPr>
            <a:r>
              <a:rPr lang="en-GB" sz="2000" b="0" i="0" dirty="0">
                <a:solidFill>
                  <a:srgbClr val="000000"/>
                </a:solidFill>
                <a:effectLst/>
                <a:latin typeface="Tahoma" panose="020B0604030504040204" pitchFamily="34" charset="0"/>
                <a:hlinkClick r:id="rId6"/>
              </a:rPr>
              <a:t>https://parentzone.org.uk/</a:t>
            </a:r>
            <a:endParaRPr lang="en-GB" sz="2000" dirty="0">
              <a:solidFill>
                <a:srgbClr val="000000"/>
              </a:solidFill>
              <a:latin typeface="Tahoma" panose="020B0604030504040204" pitchFamily="34" charset="0"/>
            </a:endParaRPr>
          </a:p>
          <a:p>
            <a:pPr marL="342900" indent="-342900" algn="l" fontAlgn="t">
              <a:buFont typeface="Arial" panose="020B0604020202020204" pitchFamily="34" charset="0"/>
              <a:buChar char="•"/>
            </a:pPr>
            <a:r>
              <a:rPr lang="en-GB" sz="2000" b="0" i="0" dirty="0">
                <a:solidFill>
                  <a:srgbClr val="000000"/>
                </a:solidFill>
                <a:effectLst/>
                <a:latin typeface="Tahoma" panose="020B0604030504040204" pitchFamily="34" charset="0"/>
                <a:hlinkClick r:id="rId7"/>
              </a:rPr>
              <a:t>https://www.youtube.com/myfamily/?gclid=Cj0KCQiA2sqOBhCGARIsAPuPK0h3gNmafc9FS-QlSOyubQdAUQuJ-HDXB77k10P3ItgRuuWB3bEBuRAaAvycEALw_wcB&amp;gclsrc=aw.ds</a:t>
            </a:r>
            <a:endParaRPr lang="en-GB" sz="2000" b="0" i="0" dirty="0">
              <a:solidFill>
                <a:srgbClr val="000000"/>
              </a:solidFill>
              <a:effectLst/>
              <a:latin typeface="Tahoma" panose="020B0604030504040204" pitchFamily="34" charset="0"/>
            </a:endParaRPr>
          </a:p>
          <a:p>
            <a:pPr algn="l" fontAlgn="t"/>
            <a:endParaRPr lang="en-GB" sz="2000" b="0" i="0" dirty="0">
              <a:solidFill>
                <a:srgbClr val="000000"/>
              </a:solidFill>
              <a:effectLst/>
              <a:latin typeface="Tahoma" panose="020B0604030504040204" pitchFamily="34" charset="0"/>
            </a:endParaRPr>
          </a:p>
        </p:txBody>
      </p:sp>
      <p:sp>
        <p:nvSpPr>
          <p:cNvPr id="3" name="Content Placeholder 2">
            <a:extLst>
              <a:ext uri="{FF2B5EF4-FFF2-40B4-BE49-F238E27FC236}">
                <a16:creationId xmlns:a16="http://schemas.microsoft.com/office/drawing/2014/main" id="{2757F010-6461-53A6-4F8B-A263BA25745B}"/>
              </a:ext>
            </a:extLst>
          </p:cNvPr>
          <p:cNvSpPr>
            <a:spLocks noGrp="1"/>
          </p:cNvSpPr>
          <p:nvPr>
            <p:ph idx="1"/>
          </p:nvPr>
        </p:nvSpPr>
        <p:spPr>
          <a:xfrm>
            <a:off x="2824480" y="2237232"/>
            <a:ext cx="6766560" cy="2700528"/>
          </a:xfrm>
        </p:spPr>
        <p:txBody>
          <a:bodyPr/>
          <a:lstStyle/>
          <a:p>
            <a:br>
              <a:rPr lang="en-GB" dirty="0">
                <a:hlinkClick r:id="rId8"/>
              </a:rPr>
            </a:br>
            <a:r>
              <a:rPr lang="en-GB" sz="2000" dirty="0">
                <a:hlinkClick r:id="rId8"/>
              </a:rPr>
              <a:t>https://www.stcuthbertsk.org/web/e-safety/174234</a:t>
            </a:r>
            <a:r>
              <a:rPr lang="en-GB" sz="2000" dirty="0"/>
              <a:t> </a:t>
            </a:r>
            <a:endParaRPr lang="en-GB" dirty="0"/>
          </a:p>
        </p:txBody>
      </p:sp>
      <p:sp>
        <p:nvSpPr>
          <p:cNvPr id="5" name="Slide Number Placeholder 4">
            <a:extLst>
              <a:ext uri="{FF2B5EF4-FFF2-40B4-BE49-F238E27FC236}">
                <a16:creationId xmlns:a16="http://schemas.microsoft.com/office/drawing/2014/main" id="{92C6FA03-70E2-6581-D1B2-E395CD1665F1}"/>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366461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AGENDA</a:t>
            </a: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p:txBody>
          <a:bodyPr/>
          <a:lstStyle/>
          <a:p>
            <a:r>
              <a:rPr lang="en-US" dirty="0"/>
              <a:t>&gt;Importance of online safety</a:t>
            </a:r>
          </a:p>
          <a:p>
            <a:r>
              <a:rPr lang="en-US" dirty="0"/>
              <a:t>&gt;What we teach about online safety</a:t>
            </a:r>
          </a:p>
          <a:p>
            <a:r>
              <a:rPr lang="en-US" dirty="0"/>
              <a:t>&gt;Strategies to support families</a:t>
            </a:r>
          </a:p>
          <a:p>
            <a:r>
              <a:rPr lang="en-US" dirty="0"/>
              <a:t>&gt;Advice</a:t>
            </a:r>
          </a:p>
          <a:p>
            <a:endParaRPr lang="en-US" dirty="0"/>
          </a:p>
        </p:txBody>
      </p:sp>
    </p:spTree>
    <p:extLst>
      <p:ext uri="{BB962C8B-B14F-4D97-AF65-F5344CB8AC3E}">
        <p14:creationId xmlns:p14="http://schemas.microsoft.com/office/powerpoint/2010/main" val="385553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Safer Internet Day 2023 - film for parents and carers">
            <a:hlinkClick r:id="" action="ppaction://media"/>
            <a:extLst>
              <a:ext uri="{FF2B5EF4-FFF2-40B4-BE49-F238E27FC236}">
                <a16:creationId xmlns:a16="http://schemas.microsoft.com/office/drawing/2014/main" id="{E1CEE81B-6A6A-75E5-C8AF-CDA05A6F5B6F}"/>
              </a:ext>
            </a:extLst>
          </p:cNvPr>
          <p:cNvPicPr>
            <a:picLocks noGrp="1" noRot="1" noChangeAspect="1"/>
          </p:cNvPicPr>
          <p:nvPr>
            <p:ph idx="1"/>
            <a:videoFile r:link="rId1"/>
          </p:nvPr>
        </p:nvPicPr>
        <p:blipFill>
          <a:blip r:embed="rId3"/>
          <a:stretch>
            <a:fillRect/>
          </a:stretch>
        </p:blipFill>
        <p:spPr>
          <a:xfrm>
            <a:off x="1872620" y="1524000"/>
            <a:ext cx="8446760" cy="4772989"/>
          </a:xfrm>
          <a:prstGeom prst="rect">
            <a:avLst/>
          </a:prstGeom>
        </p:spPr>
      </p:pic>
      <p:sp>
        <p:nvSpPr>
          <p:cNvPr id="7" name="Title 1">
            <a:extLst>
              <a:ext uri="{FF2B5EF4-FFF2-40B4-BE49-F238E27FC236}">
                <a16:creationId xmlns:a16="http://schemas.microsoft.com/office/drawing/2014/main" id="{602953B1-0E83-8570-F3C6-FF41128D9971}"/>
              </a:ext>
            </a:extLst>
          </p:cNvPr>
          <p:cNvSpPr>
            <a:spLocks noGrp="1"/>
          </p:cNvSpPr>
          <p:nvPr>
            <p:ph type="title"/>
          </p:nvPr>
        </p:nvSpPr>
        <p:spPr>
          <a:xfrm>
            <a:off x="1686560" y="219298"/>
            <a:ext cx="9641840" cy="768096"/>
          </a:xfrm>
        </p:spPr>
        <p:txBody>
          <a:bodyPr/>
          <a:lstStyle/>
          <a:p>
            <a:r>
              <a:rPr lang="en-US" sz="4400" b="1" dirty="0">
                <a:solidFill>
                  <a:schemeClr val="accent6"/>
                </a:solidFill>
                <a:latin typeface="Arial Black" panose="020B0604020202020204" pitchFamily="34" charset="0"/>
                <a:ea typeface="Arial Regular" pitchFamily="34" charset="-122"/>
                <a:cs typeface="Arial Black" panose="020B0604020202020204" pitchFamily="34" charset="0"/>
              </a:rPr>
              <a:t>Safer Internet Day 2023</a:t>
            </a:r>
            <a:endParaRPr lang="en-US" sz="4400" b="1" dirty="0">
              <a:solidFill>
                <a:schemeClr val="accent6"/>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9366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818085" y="741788"/>
            <a:ext cx="6766560" cy="1745541"/>
          </a:xfrm>
        </p:spPr>
        <p:txBody>
          <a:bodyPr/>
          <a:lstStyle/>
          <a:p>
            <a:r>
              <a:rPr lang="en-US" dirty="0"/>
              <a:t>The importance of online safety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4718" y="2550695"/>
            <a:ext cx="8398202" cy="4074694"/>
          </a:xfrm>
        </p:spPr>
        <p:txBody>
          <a:bodyPr/>
          <a:lstStyle/>
          <a:p>
            <a:r>
              <a:rPr lang="en-GB" sz="2400" dirty="0"/>
              <a:t>❖Children need to be aware of the impact that their online activity can have on both themselves and other people, and the digital footprint that they create ion the internet</a:t>
            </a:r>
            <a:br>
              <a:rPr lang="en-GB" sz="2400" dirty="0"/>
            </a:br>
            <a:endParaRPr lang="en-GB" sz="2400" dirty="0"/>
          </a:p>
          <a:p>
            <a:r>
              <a:rPr lang="en-GB" sz="2400" dirty="0"/>
              <a:t>❖It’s easy to feel anonymous online and it’s important that children are aware of who is able to view, and potentially share, the information that they may have posted</a:t>
            </a:r>
            <a:br>
              <a:rPr lang="en-GB" sz="2400" dirty="0"/>
            </a:br>
            <a:endParaRPr lang="en-GB" sz="2400" dirty="0"/>
          </a:p>
          <a:p>
            <a:r>
              <a:rPr lang="en-GB" sz="2400" dirty="0"/>
              <a:t>❖When using the internet, it’s important to keep personal information safe and not share it with strangers.</a:t>
            </a:r>
            <a:endParaRPr lang="en-US"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97962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818085" y="741788"/>
            <a:ext cx="6766560" cy="1745541"/>
          </a:xfrm>
        </p:spPr>
        <p:txBody>
          <a:bodyPr/>
          <a:lstStyle/>
          <a:p>
            <a:r>
              <a:rPr lang="en-US" dirty="0"/>
              <a:t>The importance of online safety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4718" y="2550695"/>
            <a:ext cx="8398202" cy="4074694"/>
          </a:xfrm>
        </p:spPr>
        <p:txBody>
          <a:bodyPr/>
          <a:lstStyle/>
          <a:p>
            <a:r>
              <a:rPr lang="en-GB" sz="2400" dirty="0"/>
              <a:t>❖Some online content is not suitable for children and may be hurtful or harmful: social networks, online games, blogs and websites;</a:t>
            </a:r>
            <a:br>
              <a:rPr lang="en-GB" sz="2400" dirty="0"/>
            </a:br>
            <a:endParaRPr lang="en-GB" sz="2400" dirty="0"/>
          </a:p>
          <a:p>
            <a:r>
              <a:rPr lang="en-GB" sz="2400" dirty="0"/>
              <a:t>❖Fake news: it is important for children to consider the reliability of online material and be aware that it might not be true or written with a bias</a:t>
            </a:r>
            <a:br>
              <a:rPr lang="en-GB" sz="2400" dirty="0"/>
            </a:br>
            <a:endParaRPr lang="en-GB" sz="2400" dirty="0"/>
          </a:p>
          <a:p>
            <a:r>
              <a:rPr lang="en-GB" sz="2400" dirty="0"/>
              <a:t>❖There can be legal consequences for using or downloading copyrighted content, without seeking the author’s permission</a:t>
            </a:r>
            <a:endParaRPr lang="en-US"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310482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818085" y="741788"/>
            <a:ext cx="6766560" cy="1745541"/>
          </a:xfrm>
        </p:spPr>
        <p:txBody>
          <a:bodyPr/>
          <a:lstStyle/>
          <a:p>
            <a:r>
              <a:rPr lang="en-US" dirty="0"/>
              <a:t>The importance of online safety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4718" y="2085474"/>
            <a:ext cx="8398202" cy="4539915"/>
          </a:xfrm>
        </p:spPr>
        <p:txBody>
          <a:bodyPr/>
          <a:lstStyle/>
          <a:p>
            <a:r>
              <a:rPr lang="en-GB" sz="2400" dirty="0"/>
              <a:t>❖Some online content is not suitable for children and may be hurtful or harmful: social networks, online games, blogs and websites; ALWAYS check age and content </a:t>
            </a:r>
            <a:br>
              <a:rPr lang="en-GB" sz="2400" dirty="0"/>
            </a:br>
            <a:r>
              <a:rPr lang="en-GB" sz="2400" dirty="0">
                <a:hlinkClick r:id="rId2"/>
              </a:rPr>
              <a:t>https://www.commonsensemedia.org/</a:t>
            </a:r>
            <a:r>
              <a:rPr lang="en-GB" sz="2400" dirty="0"/>
              <a:t> provides up to date reviews and helpful guides for parents.</a:t>
            </a:r>
            <a:br>
              <a:rPr lang="en-GB" sz="2400" dirty="0"/>
            </a:br>
            <a:endParaRPr lang="en-GB" sz="2400" dirty="0"/>
          </a:p>
          <a:p>
            <a:r>
              <a:rPr lang="en-GB" sz="2400" dirty="0"/>
              <a:t>❖Fake news: it is important for children to consider the reliability of online material and be aware that it might not be true or written with a bias</a:t>
            </a:r>
            <a:br>
              <a:rPr lang="en-GB" sz="2400" dirty="0"/>
            </a:br>
            <a:endParaRPr lang="en-GB" sz="2400" dirty="0"/>
          </a:p>
          <a:p>
            <a:r>
              <a:rPr lang="en-GB" sz="2400" dirty="0"/>
              <a:t>❖There can be legal consequences for using or downloading copyrighted content, without seeking the author’s permission</a:t>
            </a:r>
            <a:endParaRPr lang="en-US"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345223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339933"/>
            <a:ext cx="6766560" cy="1745541"/>
          </a:xfrm>
        </p:spPr>
        <p:txBody>
          <a:bodyPr/>
          <a:lstStyle/>
          <a:p>
            <a:r>
              <a:rPr lang="en-US" dirty="0"/>
              <a:t>Importance of Online Safety</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534718" y="2085474"/>
            <a:ext cx="8398202" cy="4539915"/>
          </a:xfrm>
        </p:spPr>
        <p:txBody>
          <a:bodyPr/>
          <a:lstStyle/>
          <a:p>
            <a:r>
              <a:rPr lang="en-GB" sz="2400" dirty="0"/>
              <a:t>❖Children need to understand their actions online can be just as hurtful as offline actions and that deliberately seeking to hurt or upset someone is always unacceptable.</a:t>
            </a:r>
          </a:p>
          <a:p>
            <a:endParaRPr lang="en-GB" sz="2400" dirty="0"/>
          </a:p>
          <a:p>
            <a:r>
              <a:rPr lang="en-GB" sz="2400" dirty="0"/>
              <a:t>Talk to your child about sharing things on the internet, this may be sharing information or chatting to others but could also reach to sharing images or videos without permission or of a sexual nature. Younger children often find this ‘funny’ and don’t recognise this as a serious matter until things are taken too far. </a:t>
            </a:r>
          </a:p>
          <a:p>
            <a:endParaRPr lang="en-GB" sz="2400" dirty="0"/>
          </a:p>
          <a:p>
            <a:endParaRPr lang="en-GB"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95848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178808" y="339933"/>
            <a:ext cx="6766560" cy="1745541"/>
          </a:xfrm>
        </p:spPr>
        <p:txBody>
          <a:bodyPr/>
          <a:lstStyle/>
          <a:p>
            <a:r>
              <a:rPr lang="en-US" dirty="0"/>
              <a:t>What we teach</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9825228" y="957714"/>
            <a:ext cx="2240280" cy="4539915"/>
          </a:xfrm>
        </p:spPr>
        <p:txBody>
          <a:bodyPr/>
          <a:lstStyle/>
          <a:p>
            <a:r>
              <a:rPr lang="en-GB" sz="2400" dirty="0"/>
              <a:t>Our online safety curriculum, from EYFS to KS2, is based around ‘Education for a connected world’- a government framework to support all aspects of online life. </a:t>
            </a:r>
          </a:p>
          <a:p>
            <a:endParaRPr lang="en-GB" sz="2400" dirty="0"/>
          </a:p>
          <a:p>
            <a:endParaRPr lang="en-GB"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5" name="Picture 4">
            <a:extLst>
              <a:ext uri="{FF2B5EF4-FFF2-40B4-BE49-F238E27FC236}">
                <a16:creationId xmlns:a16="http://schemas.microsoft.com/office/drawing/2014/main" id="{F97E32E0-4275-6F59-3758-E48C9B155C98}"/>
              </a:ext>
            </a:extLst>
          </p:cNvPr>
          <p:cNvPicPr>
            <a:picLocks noChangeAspect="1"/>
          </p:cNvPicPr>
          <p:nvPr/>
        </p:nvPicPr>
        <p:blipFill rotWithShape="1">
          <a:blip r:embed="rId2"/>
          <a:srcRect l="24166" t="17480" r="3250" b="8445"/>
          <a:stretch/>
        </p:blipFill>
        <p:spPr>
          <a:xfrm>
            <a:off x="508000" y="1545389"/>
            <a:ext cx="9194800" cy="5080000"/>
          </a:xfrm>
          <a:prstGeom prst="rect">
            <a:avLst/>
          </a:prstGeom>
        </p:spPr>
      </p:pic>
    </p:spTree>
    <p:extLst>
      <p:ext uri="{BB962C8B-B14F-4D97-AF65-F5344CB8AC3E}">
        <p14:creationId xmlns:p14="http://schemas.microsoft.com/office/powerpoint/2010/main" val="1825235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3393440" y="339933"/>
            <a:ext cx="7551928" cy="1745541"/>
          </a:xfrm>
        </p:spPr>
        <p:txBody>
          <a:bodyPr/>
          <a:lstStyle/>
          <a:p>
            <a:pPr algn="ctr"/>
            <a:r>
              <a:rPr lang="en-US" dirty="0"/>
              <a:t>Supportive Strategies</a:t>
            </a:r>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3474720" y="957714"/>
            <a:ext cx="8590788" cy="4539915"/>
          </a:xfrm>
        </p:spPr>
        <p:txBody>
          <a:bodyPr/>
          <a:lstStyle/>
          <a:p>
            <a:endParaRPr lang="en-GB" sz="2400" dirty="0"/>
          </a:p>
          <a:p>
            <a:endParaRPr lang="en-GB" sz="2400" dirty="0"/>
          </a:p>
          <a:p>
            <a:endParaRPr lang="en-GB" sz="2400" dirty="0"/>
          </a:p>
          <a:p>
            <a:endParaRPr lang="en-GB" sz="2400"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7" name="TextBox 6">
            <a:extLst>
              <a:ext uri="{FF2B5EF4-FFF2-40B4-BE49-F238E27FC236}">
                <a16:creationId xmlns:a16="http://schemas.microsoft.com/office/drawing/2014/main" id="{315EDE87-CA86-BDC7-B99C-8370FAAA4EA6}"/>
              </a:ext>
            </a:extLst>
          </p:cNvPr>
          <p:cNvSpPr txBox="1"/>
          <p:nvPr/>
        </p:nvSpPr>
        <p:spPr>
          <a:xfrm>
            <a:off x="3415284" y="1842760"/>
            <a:ext cx="8650224" cy="4524315"/>
          </a:xfrm>
          <a:prstGeom prst="rect">
            <a:avLst/>
          </a:prstGeom>
          <a:noFill/>
        </p:spPr>
        <p:txBody>
          <a:bodyPr wrap="square">
            <a:spAutoFit/>
          </a:bodyPr>
          <a:lstStyle/>
          <a:p>
            <a:r>
              <a:rPr lang="en-GB" sz="2400" dirty="0">
                <a:solidFill>
                  <a:schemeClr val="accent6"/>
                </a:solidFill>
                <a:latin typeface="SassoonPrimaryInfant" pitchFamily="2" charset="0"/>
              </a:rPr>
              <a:t>Set out ground rules and expectations for the family – when do adults and children use their devices,</a:t>
            </a:r>
          </a:p>
          <a:p>
            <a:r>
              <a:rPr lang="en-GB" sz="2400" dirty="0">
                <a:solidFill>
                  <a:schemeClr val="accent6"/>
                </a:solidFill>
                <a:latin typeface="SassoonPrimaryInfant" pitchFamily="2" charset="0"/>
              </a:rPr>
              <a:t>• when are devices put away, </a:t>
            </a:r>
          </a:p>
          <a:p>
            <a:r>
              <a:rPr lang="en-GB" sz="2400" dirty="0">
                <a:solidFill>
                  <a:schemeClr val="accent6"/>
                </a:solidFill>
                <a:latin typeface="SassoonPrimaryInfant" pitchFamily="2" charset="0"/>
              </a:rPr>
              <a:t>• where are devices kept during the night, </a:t>
            </a:r>
          </a:p>
          <a:p>
            <a:r>
              <a:rPr lang="en-GB" sz="2400" dirty="0">
                <a:solidFill>
                  <a:schemeClr val="accent6"/>
                </a:solidFill>
                <a:latin typeface="SassoonPrimaryInfant" pitchFamily="2" charset="0"/>
              </a:rPr>
              <a:t>• what apps/websites are the children using, </a:t>
            </a:r>
          </a:p>
          <a:p>
            <a:r>
              <a:rPr lang="en-GB" sz="2400" dirty="0">
                <a:solidFill>
                  <a:schemeClr val="accent6"/>
                </a:solidFill>
                <a:latin typeface="SassoonPrimaryInfant" pitchFamily="2" charset="0"/>
              </a:rPr>
              <a:t>• what should happen if something pops up unexpectedly on the screen, </a:t>
            </a:r>
          </a:p>
          <a:p>
            <a:r>
              <a:rPr lang="en-GB" sz="2400" dirty="0">
                <a:solidFill>
                  <a:schemeClr val="accent6"/>
                </a:solidFill>
                <a:latin typeface="SassoonPrimaryInfant" pitchFamily="2" charset="0"/>
              </a:rPr>
              <a:t>• what should happen if someone unknown gets in contact, asks to be a friend, asks for personal information, images or even to meet up, </a:t>
            </a:r>
          </a:p>
          <a:p>
            <a:r>
              <a:rPr lang="en-GB" sz="2400" dirty="0">
                <a:solidFill>
                  <a:schemeClr val="accent6"/>
                </a:solidFill>
                <a:latin typeface="SassoonPrimaryInfant" pitchFamily="2" charset="0"/>
              </a:rPr>
              <a:t>• how people should communicate with each other online and what should you do if someone does communicate in a hurtful way</a:t>
            </a:r>
          </a:p>
        </p:txBody>
      </p:sp>
    </p:spTree>
    <p:extLst>
      <p:ext uri="{BB962C8B-B14F-4D97-AF65-F5344CB8AC3E}">
        <p14:creationId xmlns:p14="http://schemas.microsoft.com/office/powerpoint/2010/main" val="3581175455"/>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{D6DFCCD6-E0B3-40B0-B1A5-B3AF3BB7092E}tf78438558_win32</Template>
  <TotalTime>0</TotalTime>
  <Words>676</Words>
  <Application>Microsoft Office PowerPoint</Application>
  <PresentationFormat>Widescreen</PresentationFormat>
  <Paragraphs>54</Paragraphs>
  <Slides>10</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Sabon Next LT</vt:lpstr>
      <vt:lpstr>SassoonPrimaryInfant</vt:lpstr>
      <vt:lpstr>Tahoma</vt:lpstr>
      <vt:lpstr>Office Theme</vt:lpstr>
      <vt:lpstr>Online Safety  </vt:lpstr>
      <vt:lpstr>AGENDA</vt:lpstr>
      <vt:lpstr>Safer Internet Day 2023</vt:lpstr>
      <vt:lpstr>The importance of online safety</vt:lpstr>
      <vt:lpstr>The importance of online safety</vt:lpstr>
      <vt:lpstr>The importance of online safety</vt:lpstr>
      <vt:lpstr>Importance of Online Safety</vt:lpstr>
      <vt:lpstr>What we teach</vt:lpstr>
      <vt:lpstr>Supportive Strategies</vt:lpstr>
      <vt:lpstr>Advice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dc:title>
  <dc:subject/>
  <dc:creator>sarah dorning</dc:creator>
  <cp:lastModifiedBy>sarah dorning</cp:lastModifiedBy>
  <cp:revision>1</cp:revision>
  <dcterms:created xsi:type="dcterms:W3CDTF">2023-01-31T22:40:36Z</dcterms:created>
  <dcterms:modified xsi:type="dcterms:W3CDTF">2023-01-31T23:30:35Z</dcterms:modified>
</cp:coreProperties>
</file>