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83" r:id="rId3"/>
    <p:sldId id="284" r:id="rId4"/>
    <p:sldId id="286" r:id="rId5"/>
    <p:sldId id="271" r:id="rId6"/>
    <p:sldId id="277" r:id="rId7"/>
    <p:sldId id="285" r:id="rId8"/>
    <p:sldId id="273" r:id="rId9"/>
    <p:sldId id="272" r:id="rId10"/>
    <p:sldId id="274" r:id="rId11"/>
    <p:sldId id="275" r:id="rId12"/>
    <p:sldId id="276" r:id="rId13"/>
    <p:sldId id="279" r:id="rId14"/>
    <p:sldId id="281" r:id="rId15"/>
    <p:sldId id="280" r:id="rId16"/>
    <p:sldId id="28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76" autoAdjust="0"/>
    <p:restoredTop sz="93611" autoAdjust="0"/>
  </p:normalViewPr>
  <p:slideViewPr>
    <p:cSldViewPr>
      <p:cViewPr varScale="1">
        <p:scale>
          <a:sx n="83" d="100"/>
          <a:sy n="83" d="100"/>
        </p:scale>
        <p:origin x="139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A709A5A-791F-4E42-9968-9E5914C70033}" type="datetimeFigureOut">
              <a:rPr lang="en-GB" smtClean="0"/>
              <a:t>21/09/2023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320316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A709A5A-791F-4E42-9968-9E5914C70033}" type="datetimeFigureOut">
              <a:rPr lang="en-GB" smtClean="0"/>
              <a:t>21/09/2023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2729173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A709A5A-791F-4E42-9968-9E5914C70033}" type="datetimeFigureOut">
              <a:rPr lang="en-GB" smtClean="0"/>
              <a:t>21/09/2023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2024507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A709A5A-791F-4E42-9968-9E5914C70033}" type="datetimeFigureOut">
              <a:rPr lang="en-GB" smtClean="0"/>
              <a:t>21/09/2023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3838697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709A5A-791F-4E42-9968-9E5914C70033}" type="datetimeFigureOut">
              <a:rPr lang="en-GB" smtClean="0"/>
              <a:t>21/09/2023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2437141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A709A5A-791F-4E42-9968-9E5914C70033}" type="datetimeFigureOut">
              <a:rPr lang="en-GB" smtClean="0"/>
              <a:t>21/09/2023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394951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A709A5A-791F-4E42-9968-9E5914C70033}" type="datetimeFigureOut">
              <a:rPr lang="en-GB" smtClean="0"/>
              <a:t>21/09/2023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639108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A709A5A-791F-4E42-9968-9E5914C70033}" type="datetimeFigureOut">
              <a:rPr lang="en-GB" smtClean="0"/>
              <a:t>21/09/2023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3529468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709A5A-791F-4E42-9968-9E5914C70033}" type="datetimeFigureOut">
              <a:rPr lang="en-GB" smtClean="0"/>
              <a:t>21/09/2023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248313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709A5A-791F-4E42-9968-9E5914C70033}" type="datetimeFigureOut">
              <a:rPr lang="en-GB" smtClean="0"/>
              <a:t>21/09/2023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824104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709A5A-791F-4E42-9968-9E5914C70033}" type="datetimeFigureOut">
              <a:rPr lang="en-GB" smtClean="0"/>
              <a:t>21/09/2023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2440698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709A5A-791F-4E42-9968-9E5914C70033}" type="datetimeFigureOut">
              <a:rPr lang="en-GB" smtClean="0"/>
              <a:t>21/09/2023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6AA80-6291-4308-9148-F7E26BB32869}" type="slidenum">
              <a:rPr lang="en-GB" smtClean="0"/>
              <a:t>‹#›</a:t>
            </a:fld>
            <a:endParaRPr lang="en-GB"/>
          </a:p>
        </p:txBody>
      </p:sp>
    </p:spTree>
    <p:extLst>
      <p:ext uri="{BB962C8B-B14F-4D97-AF65-F5344CB8AC3E}">
        <p14:creationId xmlns:p14="http://schemas.microsoft.com/office/powerpoint/2010/main" val="1100797282"/>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year3@stcuthbertsk.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2E2C050-BBB4-4056-B423-A4C43E4B37E9}"/>
              </a:ext>
            </a:extLst>
          </p:cNvPr>
          <p:cNvPicPr>
            <a:picLocks noChangeAspect="1"/>
          </p:cNvPicPr>
          <p:nvPr/>
        </p:nvPicPr>
        <p:blipFill>
          <a:blip r:embed="rId2"/>
          <a:stretch>
            <a:fillRect/>
          </a:stretch>
        </p:blipFill>
        <p:spPr>
          <a:xfrm>
            <a:off x="0" y="0"/>
            <a:ext cx="9144000" cy="7020272"/>
          </a:xfrm>
          <a:prstGeom prst="rect">
            <a:avLst/>
          </a:prstGeom>
        </p:spPr>
      </p:pic>
      <p:sp>
        <p:nvSpPr>
          <p:cNvPr id="2" name="Title 1"/>
          <p:cNvSpPr>
            <a:spLocks noGrp="1"/>
          </p:cNvSpPr>
          <p:nvPr>
            <p:ph type="ctrTitle"/>
          </p:nvPr>
        </p:nvSpPr>
        <p:spPr>
          <a:xfrm>
            <a:off x="685800" y="3212976"/>
            <a:ext cx="7772400" cy="2376264"/>
          </a:xfrm>
        </p:spPr>
        <p:style>
          <a:lnRef idx="2">
            <a:schemeClr val="accent2"/>
          </a:lnRef>
          <a:fillRef idx="1">
            <a:schemeClr val="lt1"/>
          </a:fillRef>
          <a:effectRef idx="0">
            <a:schemeClr val="accent2"/>
          </a:effectRef>
          <a:fontRef idx="minor">
            <a:schemeClr val="dk1"/>
          </a:fontRef>
        </p:style>
        <p:txBody>
          <a:bodyPr>
            <a:normAutofit/>
          </a:bodyPr>
          <a:lstStyle/>
          <a:p>
            <a:r>
              <a:rPr lang="en-GB" b="1" dirty="0">
                <a:solidFill>
                  <a:schemeClr val="bg2"/>
                </a:solidFill>
                <a:latin typeface="SassoonPrimaryInfant" pitchFamily="2" charset="0"/>
              </a:rPr>
              <a:t>Welcome Information </a:t>
            </a:r>
            <a:br>
              <a:rPr lang="en-GB" b="1" dirty="0">
                <a:solidFill>
                  <a:schemeClr val="bg2"/>
                </a:solidFill>
                <a:latin typeface="SassoonPrimaryInfant" pitchFamily="2" charset="0"/>
              </a:rPr>
            </a:br>
            <a:r>
              <a:rPr lang="en-GB" b="1" dirty="0">
                <a:solidFill>
                  <a:schemeClr val="bg2"/>
                </a:solidFill>
                <a:latin typeface="SassoonPrimaryInfant" pitchFamily="2" charset="0"/>
              </a:rPr>
              <a:t>Year 3 2023-24</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202"/>
            <a:ext cx="9144000"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8801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DEB3E-21AF-47D6-B789-B83C77BB8E92}"/>
              </a:ext>
            </a:extLst>
          </p:cNvPr>
          <p:cNvSpPr>
            <a:spLocks noGrp="1"/>
          </p:cNvSpPr>
          <p:nvPr>
            <p:ph type="title"/>
          </p:nvPr>
        </p:nvSpPr>
        <p:spPr>
          <a:xfrm>
            <a:off x="421196" y="62940"/>
            <a:ext cx="8229600" cy="701764"/>
          </a:xfrm>
        </p:spPr>
        <p:txBody>
          <a:bodyPr>
            <a:normAutofit/>
          </a:bodyPr>
          <a:lstStyle/>
          <a:p>
            <a:r>
              <a:rPr lang="en-GB" sz="4000" dirty="0">
                <a:solidFill>
                  <a:srgbClr val="00B050"/>
                </a:solidFill>
                <a:latin typeface="SassoonPrimaryInfant" pitchFamily="2" charset="0"/>
              </a:rPr>
              <a:t>IMPORTANT POINTS </a:t>
            </a:r>
            <a:endParaRPr lang="en-GB" sz="4000" dirty="0">
              <a:latin typeface="SassoonPrimaryInfant" pitchFamily="2" charset="0"/>
            </a:endParaRPr>
          </a:p>
        </p:txBody>
      </p:sp>
      <p:sp>
        <p:nvSpPr>
          <p:cNvPr id="3" name="Content Placeholder 2">
            <a:extLst>
              <a:ext uri="{FF2B5EF4-FFF2-40B4-BE49-F238E27FC236}">
                <a16:creationId xmlns:a16="http://schemas.microsoft.com/office/drawing/2014/main" id="{4C376250-81F5-48C9-87E4-BF7370CBF7DD}"/>
              </a:ext>
            </a:extLst>
          </p:cNvPr>
          <p:cNvSpPr>
            <a:spLocks noGrp="1"/>
          </p:cNvSpPr>
          <p:nvPr>
            <p:ph idx="1"/>
          </p:nvPr>
        </p:nvSpPr>
        <p:spPr>
          <a:xfrm>
            <a:off x="179512" y="764704"/>
            <a:ext cx="8712968" cy="5415210"/>
          </a:xfrm>
        </p:spPr>
        <p:txBody>
          <a:bodyPr>
            <a:normAutofit/>
          </a:bodyPr>
          <a:lstStyle/>
          <a:p>
            <a:pPr marL="0" indent="0" algn="just">
              <a:buNone/>
            </a:pPr>
            <a:r>
              <a:rPr lang="en-GB" sz="2400" u="sng" dirty="0">
                <a:solidFill>
                  <a:srgbClr val="00B050"/>
                </a:solidFill>
                <a:latin typeface="SassoonPrimaryInfant" pitchFamily="2" charset="0"/>
              </a:rPr>
              <a:t>Packed Lunches </a:t>
            </a:r>
          </a:p>
          <a:p>
            <a:pPr marL="0" indent="0" algn="just">
              <a:buNone/>
            </a:pPr>
            <a:r>
              <a:rPr lang="en-GB" sz="2400" dirty="0">
                <a:solidFill>
                  <a:schemeClr val="bg2"/>
                </a:solidFill>
                <a:latin typeface="SassoonPrimaryInfant" pitchFamily="2" charset="0"/>
              </a:rPr>
              <a:t>To promote a healthy lifestyle and maintain the school’s Healthy Schools Accreditation, we would love to see children’s packed lunches being as healthy as they can be! </a:t>
            </a:r>
          </a:p>
          <a:p>
            <a:pPr marL="0" indent="0" algn="just">
              <a:buNone/>
            </a:pPr>
            <a:r>
              <a:rPr lang="en-GB" sz="2400" dirty="0">
                <a:solidFill>
                  <a:schemeClr val="bg2"/>
                </a:solidFill>
                <a:latin typeface="SassoonPrimaryInfant" pitchFamily="2" charset="0"/>
              </a:rPr>
              <a:t>We would ask that fizzy drinks, energy drinks, sweets, chocolate and cakes are excluded from lunch boxes where possible.</a:t>
            </a:r>
          </a:p>
          <a:p>
            <a:pPr marL="0" indent="0" algn="just">
              <a:buNone/>
            </a:pPr>
            <a:r>
              <a:rPr lang="en-GB" sz="2400" dirty="0">
                <a:solidFill>
                  <a:schemeClr val="bg2"/>
                </a:solidFill>
                <a:latin typeface="SassoonPrimaryInfant" pitchFamily="2" charset="0"/>
              </a:rPr>
              <a:t>We would also like to remind parents that due to allergies, </a:t>
            </a:r>
            <a:r>
              <a:rPr lang="en-GB" sz="2400" b="1" u="sng" dirty="0">
                <a:solidFill>
                  <a:schemeClr val="bg2"/>
                </a:solidFill>
                <a:latin typeface="SassoonPrimaryInfant" pitchFamily="2" charset="0"/>
              </a:rPr>
              <a:t>nut products are not allowed to be brought into school.</a:t>
            </a:r>
            <a:r>
              <a:rPr lang="en-GB" sz="2400" dirty="0">
                <a:solidFill>
                  <a:schemeClr val="bg2"/>
                </a:solidFill>
                <a:latin typeface="SassoonPrimaryInfant" pitchFamily="2" charset="0"/>
              </a:rPr>
              <a:t> There are many ideas on the school website regarding healthy packed lunch if anyone needs inspiration! </a:t>
            </a:r>
          </a:p>
        </p:txBody>
      </p:sp>
      <p:pic>
        <p:nvPicPr>
          <p:cNvPr id="5" name="Picture 2">
            <a:extLst>
              <a:ext uri="{FF2B5EF4-FFF2-40B4-BE49-F238E27FC236}">
                <a16:creationId xmlns:a16="http://schemas.microsoft.com/office/drawing/2014/main" id="{85BC485C-F1B5-4502-AE62-514AAA0C75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229200"/>
            <a:ext cx="9144000" cy="16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464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DEB3E-21AF-47D6-B789-B83C77BB8E92}"/>
              </a:ext>
            </a:extLst>
          </p:cNvPr>
          <p:cNvSpPr>
            <a:spLocks noGrp="1"/>
          </p:cNvSpPr>
          <p:nvPr>
            <p:ph type="title"/>
          </p:nvPr>
        </p:nvSpPr>
        <p:spPr>
          <a:xfrm>
            <a:off x="421196" y="62940"/>
            <a:ext cx="8229600" cy="773772"/>
          </a:xfrm>
        </p:spPr>
        <p:txBody>
          <a:bodyPr>
            <a:normAutofit/>
          </a:bodyPr>
          <a:lstStyle/>
          <a:p>
            <a:r>
              <a:rPr lang="en-GB" sz="4000" dirty="0">
                <a:solidFill>
                  <a:srgbClr val="00B050"/>
                </a:solidFill>
                <a:latin typeface="SassoonPrimaryInfant" pitchFamily="2" charset="0"/>
              </a:rPr>
              <a:t>IMPORTANT POINTS </a:t>
            </a:r>
            <a:endParaRPr lang="en-GB" sz="4000" dirty="0">
              <a:latin typeface="SassoonPrimaryInfant" pitchFamily="2" charset="0"/>
            </a:endParaRPr>
          </a:p>
        </p:txBody>
      </p:sp>
      <p:sp>
        <p:nvSpPr>
          <p:cNvPr id="3" name="Content Placeholder 2">
            <a:extLst>
              <a:ext uri="{FF2B5EF4-FFF2-40B4-BE49-F238E27FC236}">
                <a16:creationId xmlns:a16="http://schemas.microsoft.com/office/drawing/2014/main" id="{4C376250-81F5-48C9-87E4-BF7370CBF7DD}"/>
              </a:ext>
            </a:extLst>
          </p:cNvPr>
          <p:cNvSpPr>
            <a:spLocks noGrp="1"/>
          </p:cNvSpPr>
          <p:nvPr>
            <p:ph idx="1"/>
          </p:nvPr>
        </p:nvSpPr>
        <p:spPr>
          <a:xfrm>
            <a:off x="179512" y="836712"/>
            <a:ext cx="8712968" cy="5343202"/>
          </a:xfrm>
        </p:spPr>
        <p:txBody>
          <a:bodyPr>
            <a:normAutofit/>
          </a:bodyPr>
          <a:lstStyle/>
          <a:p>
            <a:pPr marL="0" indent="0" algn="just">
              <a:buNone/>
            </a:pPr>
            <a:r>
              <a:rPr lang="en-GB" sz="2000" dirty="0">
                <a:solidFill>
                  <a:srgbClr val="00B050"/>
                </a:solidFill>
                <a:latin typeface="SassoonPrimaryInfant" pitchFamily="2" charset="0"/>
              </a:rPr>
              <a:t>Homework will include weekly reading, spellings and tables.</a:t>
            </a:r>
          </a:p>
          <a:p>
            <a:pPr algn="just"/>
            <a:r>
              <a:rPr lang="en-GB" sz="2000" b="1" dirty="0">
                <a:solidFill>
                  <a:schemeClr val="bg2">
                    <a:lumMod val="60000"/>
                    <a:lumOff val="40000"/>
                  </a:schemeClr>
                </a:solidFill>
                <a:latin typeface="SassoonPrimaryInfant" pitchFamily="2" charset="0"/>
              </a:rPr>
              <a:t>Reading: </a:t>
            </a:r>
            <a:r>
              <a:rPr lang="en-GB" sz="2000" dirty="0">
                <a:solidFill>
                  <a:schemeClr val="bg2">
                    <a:lumMod val="60000"/>
                    <a:lumOff val="40000"/>
                  </a:schemeClr>
                </a:solidFill>
                <a:latin typeface="SassoonPrimaryInfant" pitchFamily="2" charset="0"/>
              </a:rPr>
              <a:t>Each week your child will bring home two books to read, please share them with your child and use the question help sheet on our website to help develop their understanding. Please write at least one comment per week in your child’s reading record so that we can monitor who is being heard to read at home. Children may write a comment too.</a:t>
            </a:r>
          </a:p>
          <a:p>
            <a:pPr algn="just"/>
            <a:r>
              <a:rPr lang="en-GB" sz="2000" b="1" dirty="0">
                <a:solidFill>
                  <a:schemeClr val="bg2">
                    <a:lumMod val="60000"/>
                    <a:lumOff val="40000"/>
                  </a:schemeClr>
                </a:solidFill>
                <a:latin typeface="SassoonPrimaryInfant" pitchFamily="2" charset="0"/>
              </a:rPr>
              <a:t>Reading: </a:t>
            </a:r>
            <a:r>
              <a:rPr lang="en-GB" sz="2000" dirty="0">
                <a:solidFill>
                  <a:schemeClr val="bg2">
                    <a:lumMod val="60000"/>
                    <a:lumOff val="40000"/>
                  </a:schemeClr>
                </a:solidFill>
                <a:latin typeface="SassoonPrimaryInfant" pitchFamily="2" charset="0"/>
              </a:rPr>
              <a:t>Reading Eggs and Reading </a:t>
            </a:r>
            <a:r>
              <a:rPr lang="en-GB" sz="2000" dirty="0" err="1">
                <a:solidFill>
                  <a:schemeClr val="bg2">
                    <a:lumMod val="60000"/>
                    <a:lumOff val="40000"/>
                  </a:schemeClr>
                </a:solidFill>
                <a:latin typeface="SassoonPrimaryInfant" pitchFamily="2" charset="0"/>
              </a:rPr>
              <a:t>Eggspress</a:t>
            </a:r>
            <a:r>
              <a:rPr lang="en-GB" sz="2000" dirty="0">
                <a:solidFill>
                  <a:schemeClr val="bg2">
                    <a:lumMod val="60000"/>
                    <a:lumOff val="40000"/>
                  </a:schemeClr>
                </a:solidFill>
                <a:latin typeface="SassoonPrimaryInfant" pitchFamily="2" charset="0"/>
              </a:rPr>
              <a:t> are excellent resources for comprehension and a great resource to develop confident and fluent readers.</a:t>
            </a:r>
          </a:p>
          <a:p>
            <a:pPr algn="just"/>
            <a:r>
              <a:rPr lang="en-GB" sz="2000" b="1" dirty="0">
                <a:solidFill>
                  <a:schemeClr val="accent4"/>
                </a:solidFill>
                <a:latin typeface="SassoonPrimaryInfant" pitchFamily="2" charset="0"/>
              </a:rPr>
              <a:t>Times Tables: </a:t>
            </a:r>
            <a:r>
              <a:rPr lang="en-GB" sz="2000" dirty="0">
                <a:solidFill>
                  <a:schemeClr val="accent4"/>
                </a:solidFill>
                <a:latin typeface="SassoonPrimaryInfant" pitchFamily="2" charset="0"/>
              </a:rPr>
              <a:t>Each week children will be given a times tables focus for a test on </a:t>
            </a:r>
            <a:r>
              <a:rPr lang="en-GB" sz="2000" b="1" dirty="0">
                <a:solidFill>
                  <a:schemeClr val="accent4"/>
                </a:solidFill>
                <a:latin typeface="SassoonPrimaryInfant" pitchFamily="2" charset="0"/>
              </a:rPr>
              <a:t>Wednesday</a:t>
            </a:r>
            <a:r>
              <a:rPr lang="en-GB" sz="2000" dirty="0">
                <a:solidFill>
                  <a:schemeClr val="accent4"/>
                </a:solidFill>
                <a:latin typeface="SassoonPrimaryInfant" pitchFamily="2" charset="0"/>
              </a:rPr>
              <a:t>. These will be set and can be practised using the Garage setting on Times Tables Rock Stars.</a:t>
            </a:r>
          </a:p>
          <a:p>
            <a:pPr algn="just"/>
            <a:r>
              <a:rPr lang="en-GB" sz="2000" b="1" dirty="0">
                <a:solidFill>
                  <a:srgbClr val="FF66FF"/>
                </a:solidFill>
                <a:latin typeface="SassoonPrimaryInfant" pitchFamily="2" charset="0"/>
              </a:rPr>
              <a:t>Spellings: </a:t>
            </a:r>
            <a:r>
              <a:rPr lang="en-GB" sz="2000" dirty="0">
                <a:solidFill>
                  <a:srgbClr val="FF66FF"/>
                </a:solidFill>
                <a:latin typeface="SassoonPrimaryInfant" pitchFamily="2" charset="0"/>
              </a:rPr>
              <a:t>Each week children will be given spellings, set on Spelling Shed. They will have a paper copy too. Spelling tests are on a </a:t>
            </a:r>
            <a:r>
              <a:rPr lang="en-GB" sz="2000" b="1" dirty="0">
                <a:solidFill>
                  <a:srgbClr val="FF66FF"/>
                </a:solidFill>
                <a:latin typeface="SassoonPrimaryInfant" pitchFamily="2" charset="0"/>
              </a:rPr>
              <a:t>Tuesday.</a:t>
            </a:r>
            <a:endParaRPr lang="en-GB" sz="2000" b="1" dirty="0">
              <a:solidFill>
                <a:srgbClr val="00B050"/>
              </a:solidFill>
              <a:latin typeface="SassoonPrimaryInfant" pitchFamily="2" charset="0"/>
            </a:endParaRPr>
          </a:p>
          <a:p>
            <a:pPr marL="0" indent="0" algn="just">
              <a:buNone/>
            </a:pPr>
            <a:r>
              <a:rPr lang="en-GB" sz="2000" dirty="0">
                <a:solidFill>
                  <a:srgbClr val="00B050"/>
                </a:solidFill>
                <a:latin typeface="SassoonPrimaryInfant" pitchFamily="2" charset="0"/>
              </a:rPr>
              <a:t>If you have any issues please email </a:t>
            </a:r>
            <a:r>
              <a:rPr lang="en-GB" sz="2000" dirty="0">
                <a:solidFill>
                  <a:srgbClr val="00B050"/>
                </a:solidFill>
                <a:latin typeface="SassoonPrimaryInfant" pitchFamily="2" charset="0"/>
                <a:hlinkClick r:id="rId2"/>
              </a:rPr>
              <a:t>year3@stcuthbertsk.org</a:t>
            </a:r>
            <a:r>
              <a:rPr lang="en-GB" sz="2000" dirty="0">
                <a:solidFill>
                  <a:srgbClr val="00B050"/>
                </a:solidFill>
                <a:latin typeface="SassoonPrimaryInfant" pitchFamily="2" charset="0"/>
              </a:rPr>
              <a:t> </a:t>
            </a:r>
            <a:endParaRPr lang="en-GB" sz="2000" u="sng" dirty="0">
              <a:solidFill>
                <a:srgbClr val="00B050"/>
              </a:solidFill>
              <a:latin typeface="SassoonPrimaryInfant" pitchFamily="2" charset="0"/>
            </a:endParaRPr>
          </a:p>
        </p:txBody>
      </p:sp>
      <p:pic>
        <p:nvPicPr>
          <p:cNvPr id="5" name="Picture 2">
            <a:extLst>
              <a:ext uri="{FF2B5EF4-FFF2-40B4-BE49-F238E27FC236}">
                <a16:creationId xmlns:a16="http://schemas.microsoft.com/office/drawing/2014/main" id="{85BC485C-F1B5-4502-AE62-514AAA0C75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157192"/>
            <a:ext cx="9144000" cy="1700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4862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DEB3E-21AF-47D6-B789-B83C77BB8E92}"/>
              </a:ext>
            </a:extLst>
          </p:cNvPr>
          <p:cNvSpPr>
            <a:spLocks noGrp="1"/>
          </p:cNvSpPr>
          <p:nvPr>
            <p:ph type="title"/>
          </p:nvPr>
        </p:nvSpPr>
        <p:spPr>
          <a:xfrm>
            <a:off x="421196" y="62940"/>
            <a:ext cx="8229600" cy="557748"/>
          </a:xfrm>
        </p:spPr>
        <p:txBody>
          <a:bodyPr>
            <a:normAutofit fontScale="90000"/>
          </a:bodyPr>
          <a:lstStyle/>
          <a:p>
            <a:r>
              <a:rPr lang="en-GB" sz="4000" dirty="0">
                <a:solidFill>
                  <a:srgbClr val="00B050"/>
                </a:solidFill>
                <a:latin typeface="SassoonPrimaryInfant" pitchFamily="2" charset="0"/>
              </a:rPr>
              <a:t>IMPORTANT POINTS </a:t>
            </a:r>
            <a:endParaRPr lang="en-GB" sz="4000" dirty="0">
              <a:latin typeface="SassoonPrimaryInfant" pitchFamily="2" charset="0"/>
            </a:endParaRPr>
          </a:p>
        </p:txBody>
      </p:sp>
      <p:sp>
        <p:nvSpPr>
          <p:cNvPr id="3" name="Content Placeholder 2">
            <a:extLst>
              <a:ext uri="{FF2B5EF4-FFF2-40B4-BE49-F238E27FC236}">
                <a16:creationId xmlns:a16="http://schemas.microsoft.com/office/drawing/2014/main" id="{4C376250-81F5-48C9-87E4-BF7370CBF7DD}"/>
              </a:ext>
            </a:extLst>
          </p:cNvPr>
          <p:cNvSpPr>
            <a:spLocks noGrp="1"/>
          </p:cNvSpPr>
          <p:nvPr>
            <p:ph idx="1"/>
          </p:nvPr>
        </p:nvSpPr>
        <p:spPr>
          <a:xfrm>
            <a:off x="201027" y="747703"/>
            <a:ext cx="8712968" cy="4967297"/>
          </a:xfrm>
        </p:spPr>
        <p:txBody>
          <a:bodyPr>
            <a:noAutofit/>
          </a:bodyPr>
          <a:lstStyle/>
          <a:p>
            <a:pPr marL="0" indent="0" algn="just">
              <a:buNone/>
            </a:pPr>
            <a:r>
              <a:rPr lang="en-GB" sz="2000" u="sng" dirty="0">
                <a:solidFill>
                  <a:srgbClr val="00B050"/>
                </a:solidFill>
                <a:latin typeface="SassoonPrimaryInfant" pitchFamily="2" charset="0"/>
              </a:rPr>
              <a:t>Assessment</a:t>
            </a:r>
          </a:p>
          <a:p>
            <a:pPr marL="0" indent="0" algn="just">
              <a:buNone/>
            </a:pPr>
            <a:r>
              <a:rPr lang="en-GB" sz="2000" dirty="0">
                <a:solidFill>
                  <a:schemeClr val="bg2">
                    <a:lumMod val="60000"/>
                    <a:lumOff val="40000"/>
                  </a:schemeClr>
                </a:solidFill>
                <a:latin typeface="SassoonPrimaryInfant" pitchFamily="2" charset="0"/>
              </a:rPr>
              <a:t>We use ‘Assertive Mentoring’ in Maths (used in year 2). Children may call it the ‘the skills check.’– It’s a Maths scheme to support teaching and learning. Children do weekly and termly tests. These focus on a range of points from the Year 3 curriculum and your child will not know everything at the beginning of the Year. The idea is that children’s scores should improve each week. In year 3 we use a prompt sheet to support answering the questions then after completing the first set of tests, we ask the children to try the tests without the prompts. </a:t>
            </a:r>
          </a:p>
          <a:p>
            <a:pPr marL="0" indent="0" algn="just">
              <a:buNone/>
            </a:pPr>
            <a:r>
              <a:rPr lang="en-GB" sz="2000" u="sng" dirty="0">
                <a:solidFill>
                  <a:srgbClr val="00B050"/>
                </a:solidFill>
                <a:latin typeface="SassoonPrimaryInfant" pitchFamily="2" charset="0"/>
              </a:rPr>
              <a:t>Water</a:t>
            </a:r>
          </a:p>
          <a:p>
            <a:pPr marL="0" indent="0" algn="just">
              <a:buNone/>
            </a:pPr>
            <a:r>
              <a:rPr lang="en-GB" sz="2000" dirty="0">
                <a:solidFill>
                  <a:schemeClr val="accent4"/>
                </a:solidFill>
                <a:latin typeface="SassoonPrimaryInfant" pitchFamily="2" charset="0"/>
              </a:rPr>
              <a:t>All children need a water bottle filled with water at home. Toilet breaks- we ask that you discuss this with your child and mention that they should be going at designated break times and avoid leaving the classroom during learning. </a:t>
            </a:r>
          </a:p>
          <a:p>
            <a:pPr marL="0" indent="0" algn="just">
              <a:buNone/>
            </a:pPr>
            <a:r>
              <a:rPr lang="en-GB" sz="2000" u="sng" dirty="0">
                <a:solidFill>
                  <a:srgbClr val="00B050"/>
                </a:solidFill>
                <a:latin typeface="SassoonPrimaryInfant" pitchFamily="2" charset="0"/>
              </a:rPr>
              <a:t>Healthy Snacks</a:t>
            </a:r>
          </a:p>
          <a:p>
            <a:pPr marL="0" indent="0" algn="just">
              <a:buNone/>
            </a:pPr>
            <a:r>
              <a:rPr lang="en-GB" sz="2000" dirty="0">
                <a:solidFill>
                  <a:srgbClr val="7030A0"/>
                </a:solidFill>
                <a:latin typeface="SassoonPrimaryInfant" pitchFamily="2" charset="0"/>
              </a:rPr>
              <a:t>Children may bring a healthy snack to school to eat at breaktime.</a:t>
            </a:r>
          </a:p>
          <a:p>
            <a:pPr marL="0" indent="0" algn="just">
              <a:buNone/>
            </a:pPr>
            <a:endParaRPr lang="en-GB" sz="2000" u="sng" dirty="0">
              <a:solidFill>
                <a:srgbClr val="00B050"/>
              </a:solidFill>
              <a:latin typeface="SassoonPrimaryInfant" pitchFamily="2" charset="0"/>
            </a:endParaRPr>
          </a:p>
          <a:p>
            <a:pPr marL="0" indent="0" algn="just">
              <a:buNone/>
            </a:pPr>
            <a:endParaRPr lang="en-GB" sz="2000" dirty="0">
              <a:solidFill>
                <a:schemeClr val="accent4"/>
              </a:solidFill>
              <a:latin typeface="SassoonPrimaryInfant" pitchFamily="2" charset="0"/>
            </a:endParaRPr>
          </a:p>
        </p:txBody>
      </p:sp>
      <p:pic>
        <p:nvPicPr>
          <p:cNvPr id="5" name="Picture 2">
            <a:extLst>
              <a:ext uri="{FF2B5EF4-FFF2-40B4-BE49-F238E27FC236}">
                <a16:creationId xmlns:a16="http://schemas.microsoft.com/office/drawing/2014/main" id="{85BC485C-F1B5-4502-AE62-514AAA0C75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89" y="57150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9914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DEB3E-21AF-47D6-B789-B83C77BB8E92}"/>
              </a:ext>
            </a:extLst>
          </p:cNvPr>
          <p:cNvSpPr>
            <a:spLocks noGrp="1"/>
          </p:cNvSpPr>
          <p:nvPr>
            <p:ph type="title"/>
          </p:nvPr>
        </p:nvSpPr>
        <p:spPr>
          <a:xfrm>
            <a:off x="421196" y="62940"/>
            <a:ext cx="8229600" cy="776163"/>
          </a:xfrm>
        </p:spPr>
        <p:txBody>
          <a:bodyPr/>
          <a:lstStyle/>
          <a:p>
            <a:r>
              <a:rPr lang="en-GB" dirty="0">
                <a:solidFill>
                  <a:srgbClr val="00B050"/>
                </a:solidFill>
                <a:latin typeface="SassoonPrimaryInfant" pitchFamily="2" charset="0"/>
              </a:rPr>
              <a:t>IMPORTANT POINTS </a:t>
            </a:r>
            <a:endParaRPr lang="en-GB" dirty="0">
              <a:latin typeface="SassoonPrimaryInfant" pitchFamily="2" charset="0"/>
            </a:endParaRPr>
          </a:p>
        </p:txBody>
      </p:sp>
      <p:sp>
        <p:nvSpPr>
          <p:cNvPr id="3" name="Content Placeholder 2">
            <a:extLst>
              <a:ext uri="{FF2B5EF4-FFF2-40B4-BE49-F238E27FC236}">
                <a16:creationId xmlns:a16="http://schemas.microsoft.com/office/drawing/2014/main" id="{4C376250-81F5-48C9-87E4-BF7370CBF7DD}"/>
              </a:ext>
            </a:extLst>
          </p:cNvPr>
          <p:cNvSpPr>
            <a:spLocks noGrp="1"/>
          </p:cNvSpPr>
          <p:nvPr>
            <p:ph idx="1"/>
          </p:nvPr>
        </p:nvSpPr>
        <p:spPr>
          <a:xfrm>
            <a:off x="201027" y="747703"/>
            <a:ext cx="8712968" cy="5271194"/>
          </a:xfrm>
        </p:spPr>
        <p:txBody>
          <a:bodyPr>
            <a:normAutofit/>
          </a:bodyPr>
          <a:lstStyle/>
          <a:p>
            <a:pPr marL="0" indent="0">
              <a:buNone/>
            </a:pPr>
            <a:endParaRPr lang="en-GB" sz="2000" u="sng" dirty="0">
              <a:solidFill>
                <a:schemeClr val="accent2">
                  <a:lumMod val="60000"/>
                  <a:lumOff val="40000"/>
                </a:schemeClr>
              </a:solidFill>
              <a:latin typeface="SassoonPrimaryInfant" pitchFamily="2" charset="0"/>
            </a:endParaRPr>
          </a:p>
          <a:p>
            <a:pPr marL="0" indent="0" algn="just">
              <a:buNone/>
            </a:pPr>
            <a:r>
              <a:rPr lang="en-GB" sz="2400" u="sng" dirty="0">
                <a:solidFill>
                  <a:schemeClr val="accent5">
                    <a:lumMod val="75000"/>
                  </a:schemeClr>
                </a:solidFill>
                <a:latin typeface="SassoonPrimaryInfant" pitchFamily="2" charset="0"/>
              </a:rPr>
              <a:t>Interventions</a:t>
            </a:r>
          </a:p>
          <a:p>
            <a:pPr marL="0" indent="0" algn="just">
              <a:buNone/>
            </a:pPr>
            <a:r>
              <a:rPr lang="en-GB" sz="2400" dirty="0">
                <a:solidFill>
                  <a:schemeClr val="accent5">
                    <a:lumMod val="75000"/>
                  </a:schemeClr>
                </a:solidFill>
                <a:latin typeface="SassoonPrimaryInfant" pitchFamily="2" charset="0"/>
              </a:rPr>
              <a:t>Additional support for all pupils will be available. This may be reading practice, guided reading, group work, working with the teacher or TA for tables, spellings, redrafting a piece of writing or to focus on basic skills in Maths and English. </a:t>
            </a:r>
            <a:endParaRPr lang="en-GB" sz="2400" u="sng" dirty="0">
              <a:solidFill>
                <a:srgbClr val="00B050"/>
              </a:solidFill>
              <a:latin typeface="SassoonPrimaryInfant" pitchFamily="2" charset="0"/>
            </a:endParaRPr>
          </a:p>
          <a:p>
            <a:pPr marL="0" indent="0" algn="just">
              <a:buNone/>
            </a:pPr>
            <a:r>
              <a:rPr lang="en-GB" sz="2400" u="sng" dirty="0">
                <a:solidFill>
                  <a:srgbClr val="00B050"/>
                </a:solidFill>
                <a:latin typeface="SassoonPrimaryInfant" pitchFamily="2" charset="0"/>
              </a:rPr>
              <a:t>Independence</a:t>
            </a:r>
          </a:p>
          <a:p>
            <a:pPr marL="0" indent="0" algn="just">
              <a:buNone/>
            </a:pPr>
            <a:r>
              <a:rPr lang="en-GB" sz="2400" dirty="0">
                <a:solidFill>
                  <a:srgbClr val="00B050"/>
                </a:solidFill>
                <a:latin typeface="SassoonPrimaryInfant" pitchFamily="2" charset="0"/>
              </a:rPr>
              <a:t>We promote independence and being responsible in Y3, to help promote self awareness and confidence and prepare for future year groups. Please promote this at home too, this will help your child evolve and give them an increased sense of confidence and ownership. Things like being able to tie their own shoelaces and use a dictionary will help lots! </a:t>
            </a:r>
            <a:endParaRPr lang="en-GB" sz="2400" dirty="0">
              <a:solidFill>
                <a:schemeClr val="accent4"/>
              </a:solidFill>
              <a:latin typeface="SassoonPrimaryInfant" pitchFamily="2" charset="0"/>
            </a:endParaRPr>
          </a:p>
        </p:txBody>
      </p:sp>
      <p:pic>
        <p:nvPicPr>
          <p:cNvPr id="5" name="Picture 2">
            <a:extLst>
              <a:ext uri="{FF2B5EF4-FFF2-40B4-BE49-F238E27FC236}">
                <a16:creationId xmlns:a16="http://schemas.microsoft.com/office/drawing/2014/main" id="{85BC485C-F1B5-4502-AE62-514AAA0C75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89" y="57150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5036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DEB3E-21AF-47D6-B789-B83C77BB8E92}"/>
              </a:ext>
            </a:extLst>
          </p:cNvPr>
          <p:cNvSpPr>
            <a:spLocks noGrp="1"/>
          </p:cNvSpPr>
          <p:nvPr>
            <p:ph type="title"/>
          </p:nvPr>
        </p:nvSpPr>
        <p:spPr>
          <a:xfrm>
            <a:off x="421196" y="62940"/>
            <a:ext cx="8229600" cy="776163"/>
          </a:xfrm>
        </p:spPr>
        <p:txBody>
          <a:bodyPr/>
          <a:lstStyle/>
          <a:p>
            <a:r>
              <a:rPr lang="en-GB" dirty="0">
                <a:solidFill>
                  <a:srgbClr val="00B050"/>
                </a:solidFill>
                <a:latin typeface="SassoonPrimaryInfant" pitchFamily="2" charset="0"/>
              </a:rPr>
              <a:t>IMPORTANT POINTS </a:t>
            </a:r>
            <a:endParaRPr lang="en-GB" dirty="0">
              <a:latin typeface="SassoonPrimaryInfant" pitchFamily="2" charset="0"/>
            </a:endParaRPr>
          </a:p>
        </p:txBody>
      </p:sp>
      <p:sp>
        <p:nvSpPr>
          <p:cNvPr id="3" name="Content Placeholder 2">
            <a:extLst>
              <a:ext uri="{FF2B5EF4-FFF2-40B4-BE49-F238E27FC236}">
                <a16:creationId xmlns:a16="http://schemas.microsoft.com/office/drawing/2014/main" id="{4C376250-81F5-48C9-87E4-BF7370CBF7DD}"/>
              </a:ext>
            </a:extLst>
          </p:cNvPr>
          <p:cNvSpPr>
            <a:spLocks noGrp="1"/>
          </p:cNvSpPr>
          <p:nvPr>
            <p:ph idx="1"/>
          </p:nvPr>
        </p:nvSpPr>
        <p:spPr>
          <a:xfrm>
            <a:off x="201027" y="839103"/>
            <a:ext cx="8712968" cy="5179794"/>
          </a:xfrm>
        </p:spPr>
        <p:txBody>
          <a:bodyPr>
            <a:normAutofit/>
          </a:bodyPr>
          <a:lstStyle/>
          <a:p>
            <a:pPr marL="0" indent="0" algn="just">
              <a:buNone/>
            </a:pPr>
            <a:r>
              <a:rPr lang="en-GB" sz="2000" b="1" u="sng" dirty="0">
                <a:solidFill>
                  <a:schemeClr val="accent4">
                    <a:lumMod val="75000"/>
                  </a:schemeClr>
                </a:solidFill>
                <a:latin typeface="SassoonPrimaryInfant" pitchFamily="2" charset="0"/>
              </a:rPr>
              <a:t>School Uniform</a:t>
            </a:r>
          </a:p>
          <a:p>
            <a:pPr marL="0" indent="0" algn="just">
              <a:buNone/>
            </a:pPr>
            <a:r>
              <a:rPr lang="en-GB" sz="2000" dirty="0">
                <a:solidFill>
                  <a:schemeClr val="accent4">
                    <a:lumMod val="75000"/>
                  </a:schemeClr>
                </a:solidFill>
                <a:latin typeface="SassoonPrimaryInfant" pitchFamily="2" charset="0"/>
              </a:rPr>
              <a:t>Uniform must be worn each day except PE or ‘charity’ days. Please ensure your child wears black shoes or trainers and a separate pair of trainers for PE. </a:t>
            </a:r>
          </a:p>
          <a:p>
            <a:pPr marL="0" indent="0" algn="just">
              <a:buNone/>
            </a:pPr>
            <a:endParaRPr lang="en-GB" sz="2000" dirty="0">
              <a:solidFill>
                <a:schemeClr val="accent4">
                  <a:lumMod val="75000"/>
                </a:schemeClr>
              </a:solidFill>
              <a:latin typeface="SassoonPrimaryInfant" pitchFamily="2" charset="0"/>
            </a:endParaRPr>
          </a:p>
          <a:p>
            <a:pPr marL="0" indent="0" algn="just">
              <a:buNone/>
            </a:pPr>
            <a:r>
              <a:rPr lang="en-GB" sz="2000" dirty="0">
                <a:solidFill>
                  <a:schemeClr val="accent4">
                    <a:lumMod val="75000"/>
                  </a:schemeClr>
                </a:solidFill>
                <a:latin typeface="SassoonPrimaryInfant" pitchFamily="2" charset="0"/>
              </a:rPr>
              <a:t>PE Kit remains:</a:t>
            </a:r>
          </a:p>
          <a:p>
            <a:pPr marL="0" indent="0" algn="just">
              <a:buNone/>
            </a:pPr>
            <a:r>
              <a:rPr lang="en-GB" sz="2000" dirty="0">
                <a:solidFill>
                  <a:schemeClr val="accent4">
                    <a:lumMod val="75000"/>
                  </a:schemeClr>
                </a:solidFill>
                <a:latin typeface="SassoonPrimaryInfant" pitchFamily="2" charset="0"/>
              </a:rPr>
              <a:t>-Plain, non branded, black/navy joggers and shorts. </a:t>
            </a:r>
          </a:p>
          <a:p>
            <a:pPr marL="0" indent="0" algn="just">
              <a:buNone/>
            </a:pPr>
            <a:r>
              <a:rPr lang="en-GB" sz="2000" dirty="0">
                <a:solidFill>
                  <a:schemeClr val="accent4">
                    <a:lumMod val="75000"/>
                  </a:schemeClr>
                </a:solidFill>
                <a:latin typeface="SassoonPrimaryInfant" pitchFamily="2" charset="0"/>
              </a:rPr>
              <a:t>-White polo top/T shirt</a:t>
            </a:r>
          </a:p>
          <a:p>
            <a:pPr marL="0" indent="0" algn="just">
              <a:buNone/>
            </a:pPr>
            <a:r>
              <a:rPr lang="en-GB" sz="2000" dirty="0">
                <a:solidFill>
                  <a:schemeClr val="accent4">
                    <a:lumMod val="75000"/>
                  </a:schemeClr>
                </a:solidFill>
                <a:latin typeface="SassoonPrimaryInfant" pitchFamily="2" charset="0"/>
              </a:rPr>
              <a:t>-Plain black trainers</a:t>
            </a:r>
          </a:p>
          <a:p>
            <a:pPr marL="0" indent="0" algn="just">
              <a:buNone/>
            </a:pPr>
            <a:r>
              <a:rPr lang="en-GB" sz="2000" dirty="0">
                <a:solidFill>
                  <a:schemeClr val="accent4">
                    <a:lumMod val="75000"/>
                  </a:schemeClr>
                </a:solidFill>
                <a:latin typeface="SassoonPrimaryInfant" pitchFamily="2" charset="0"/>
              </a:rPr>
              <a:t>Our PE session is on  </a:t>
            </a:r>
            <a:r>
              <a:rPr lang="en-GB" sz="2000" u="sng" dirty="0">
                <a:solidFill>
                  <a:schemeClr val="accent4">
                    <a:lumMod val="75000"/>
                  </a:schemeClr>
                </a:solidFill>
                <a:latin typeface="SassoonPrimaryInfant" pitchFamily="2" charset="0"/>
              </a:rPr>
              <a:t>Tuesday</a:t>
            </a:r>
            <a:endParaRPr lang="en-GB" sz="2000" dirty="0">
              <a:solidFill>
                <a:schemeClr val="accent4">
                  <a:lumMod val="75000"/>
                </a:schemeClr>
              </a:solidFill>
              <a:latin typeface="SassoonPrimaryInfant" pitchFamily="2" charset="0"/>
            </a:endParaRPr>
          </a:p>
          <a:p>
            <a:pPr marL="0" indent="0" algn="just">
              <a:buNone/>
            </a:pPr>
            <a:endParaRPr lang="en-GB" sz="2000" dirty="0">
              <a:solidFill>
                <a:schemeClr val="accent4">
                  <a:lumMod val="75000"/>
                </a:schemeClr>
              </a:solidFill>
              <a:latin typeface="SassoonPrimaryInfant" pitchFamily="2" charset="0"/>
            </a:endParaRPr>
          </a:p>
          <a:p>
            <a:pPr marL="0" indent="0" algn="just">
              <a:buNone/>
            </a:pPr>
            <a:r>
              <a:rPr lang="en-GB" sz="2000" dirty="0">
                <a:solidFill>
                  <a:schemeClr val="accent4">
                    <a:lumMod val="75000"/>
                  </a:schemeClr>
                </a:solidFill>
                <a:latin typeface="SassoonPrimaryInfant" pitchFamily="2" charset="0"/>
              </a:rPr>
              <a:t>Please note, large bows, extreme haircuts are not permitted in school. Avoid wearing jewellery on PE days and only wear stud earrings in school. If you are in any doubt, please see the school uniform policy online. </a:t>
            </a:r>
            <a:endParaRPr lang="en-GB" sz="2000" dirty="0">
              <a:solidFill>
                <a:srgbClr val="00B050"/>
              </a:solidFill>
              <a:latin typeface="SassoonPrimaryInfant" pitchFamily="2" charset="0"/>
            </a:endParaRPr>
          </a:p>
        </p:txBody>
      </p:sp>
      <p:pic>
        <p:nvPicPr>
          <p:cNvPr id="5" name="Picture 2">
            <a:extLst>
              <a:ext uri="{FF2B5EF4-FFF2-40B4-BE49-F238E27FC236}">
                <a16:creationId xmlns:a16="http://schemas.microsoft.com/office/drawing/2014/main" id="{85BC485C-F1B5-4502-AE62-514AAA0C75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89" y="57150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8964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376250-81F5-48C9-87E4-BF7370CBF7DD}"/>
              </a:ext>
            </a:extLst>
          </p:cNvPr>
          <p:cNvSpPr>
            <a:spLocks noGrp="1"/>
          </p:cNvSpPr>
          <p:nvPr>
            <p:ph idx="1"/>
          </p:nvPr>
        </p:nvSpPr>
        <p:spPr>
          <a:xfrm>
            <a:off x="215516" y="332656"/>
            <a:ext cx="8712968" cy="5271194"/>
          </a:xfrm>
        </p:spPr>
        <p:txBody>
          <a:bodyPr>
            <a:normAutofit/>
          </a:bodyPr>
          <a:lstStyle/>
          <a:p>
            <a:pPr marL="0" indent="0">
              <a:buNone/>
            </a:pPr>
            <a:endParaRPr lang="en-GB" sz="2000" b="1" u="sng" dirty="0">
              <a:solidFill>
                <a:schemeClr val="accent4">
                  <a:lumMod val="75000"/>
                </a:schemeClr>
              </a:solidFill>
              <a:latin typeface="SassoonPrimaryInfant" pitchFamily="2" charset="0"/>
            </a:endParaRPr>
          </a:p>
          <a:p>
            <a:pPr marL="0" indent="0">
              <a:buNone/>
            </a:pPr>
            <a:r>
              <a:rPr lang="en-GB" sz="2400" b="1" u="sng" dirty="0">
                <a:solidFill>
                  <a:schemeClr val="accent1"/>
                </a:solidFill>
                <a:latin typeface="SassoonPrimaryInfant" pitchFamily="2" charset="0"/>
              </a:rPr>
              <a:t>School Facebook/Twitter</a:t>
            </a:r>
          </a:p>
          <a:p>
            <a:pPr marL="0" indent="0">
              <a:buNone/>
            </a:pPr>
            <a:r>
              <a:rPr lang="en-GB" sz="2400" dirty="0">
                <a:solidFill>
                  <a:schemeClr val="accent6">
                    <a:lumMod val="75000"/>
                  </a:schemeClr>
                </a:solidFill>
                <a:latin typeface="SassoonPrimaryInfant" pitchFamily="2" charset="0"/>
              </a:rPr>
              <a:t>Social media is a ‘snapshot’ of life in school and will be updated regularly but it is not a record of each individual child(ren).</a:t>
            </a:r>
          </a:p>
          <a:p>
            <a:pPr marL="0" indent="0">
              <a:buNone/>
            </a:pPr>
            <a:r>
              <a:rPr lang="en-GB" sz="2400" dirty="0">
                <a:solidFill>
                  <a:srgbClr val="FF0000"/>
                </a:solidFill>
                <a:latin typeface="SassoonPrimaryInfant" pitchFamily="2" charset="0"/>
              </a:rPr>
              <a:t>Photo consent - please ensure we have up to date photo consent for your child.</a:t>
            </a:r>
          </a:p>
          <a:p>
            <a:pPr marL="0" indent="0">
              <a:buNone/>
            </a:pPr>
            <a:endParaRPr lang="en-GB" sz="2400" dirty="0">
              <a:solidFill>
                <a:srgbClr val="FF0000"/>
              </a:solidFill>
              <a:latin typeface="SassoonPrimaryInfant" pitchFamily="2" charset="0"/>
            </a:endParaRPr>
          </a:p>
          <a:p>
            <a:pPr marL="0" indent="0">
              <a:buNone/>
            </a:pPr>
            <a:r>
              <a:rPr lang="en-GB" sz="2400" b="1" u="sng" dirty="0">
                <a:solidFill>
                  <a:srgbClr val="FF0000"/>
                </a:solidFill>
                <a:latin typeface="SassoonPrimaryInfant" pitchFamily="2" charset="0"/>
              </a:rPr>
              <a:t>Medicines</a:t>
            </a:r>
          </a:p>
          <a:p>
            <a:pPr marL="0" indent="0">
              <a:buNone/>
            </a:pPr>
            <a:r>
              <a:rPr lang="en-GB" sz="2400" dirty="0">
                <a:solidFill>
                  <a:srgbClr val="FF0000"/>
                </a:solidFill>
                <a:latin typeface="SassoonPrimaryInfant" pitchFamily="2" charset="0"/>
              </a:rPr>
              <a:t>Please make sure an adult takes any medicine or inhalers to the school office. You may be asked to fill in a form if the medicine is new to update school’s records.</a:t>
            </a:r>
          </a:p>
          <a:p>
            <a:pPr marL="0" indent="0">
              <a:buNone/>
            </a:pPr>
            <a:endParaRPr lang="en-GB" sz="2400" dirty="0">
              <a:solidFill>
                <a:srgbClr val="FF0000"/>
              </a:solidFill>
              <a:latin typeface="SassoonPrimaryInfant" pitchFamily="2" charset="0"/>
            </a:endParaRPr>
          </a:p>
        </p:txBody>
      </p:sp>
      <p:pic>
        <p:nvPicPr>
          <p:cNvPr id="5" name="Picture 2">
            <a:extLst>
              <a:ext uri="{FF2B5EF4-FFF2-40B4-BE49-F238E27FC236}">
                <a16:creationId xmlns:a16="http://schemas.microsoft.com/office/drawing/2014/main" id="{85BC485C-F1B5-4502-AE62-514AAA0C75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89" y="57150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7170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376250-81F5-48C9-87E4-BF7370CBF7DD}"/>
              </a:ext>
            </a:extLst>
          </p:cNvPr>
          <p:cNvSpPr>
            <a:spLocks noGrp="1"/>
          </p:cNvSpPr>
          <p:nvPr>
            <p:ph idx="1"/>
          </p:nvPr>
        </p:nvSpPr>
        <p:spPr>
          <a:xfrm>
            <a:off x="201027" y="747703"/>
            <a:ext cx="8712968" cy="5271194"/>
          </a:xfrm>
        </p:spPr>
        <p:txBody>
          <a:bodyPr>
            <a:normAutofit/>
          </a:bodyPr>
          <a:lstStyle/>
          <a:p>
            <a:pPr marL="0" indent="0">
              <a:buNone/>
            </a:pPr>
            <a:endParaRPr lang="en-GB" sz="2000" b="1" u="sng" dirty="0">
              <a:solidFill>
                <a:schemeClr val="accent4">
                  <a:lumMod val="75000"/>
                </a:schemeClr>
              </a:solidFill>
              <a:latin typeface="SassoonPrimaryInfant" pitchFamily="2" charset="0"/>
            </a:endParaRPr>
          </a:p>
          <a:p>
            <a:pPr marL="0" indent="0" algn="ctr">
              <a:buNone/>
            </a:pPr>
            <a:r>
              <a:rPr lang="en-GB" sz="7200" b="1" u="sng" dirty="0">
                <a:solidFill>
                  <a:schemeClr val="accent1"/>
                </a:solidFill>
                <a:latin typeface="SassoonPrimaryInfant" pitchFamily="2" charset="0"/>
              </a:rPr>
              <a:t>Any questions?</a:t>
            </a:r>
          </a:p>
          <a:p>
            <a:pPr marL="0" indent="0" algn="ctr">
              <a:buNone/>
            </a:pPr>
            <a:endParaRPr lang="en-GB" sz="7200" b="1" u="sng" dirty="0">
              <a:solidFill>
                <a:schemeClr val="accent1"/>
              </a:solidFill>
              <a:latin typeface="SassoonPrimaryInfant" pitchFamily="2" charset="0"/>
            </a:endParaRPr>
          </a:p>
          <a:p>
            <a:pPr marL="0" indent="0" algn="ctr">
              <a:buNone/>
            </a:pPr>
            <a:r>
              <a:rPr lang="en-GB" sz="2400" b="1" u="sng" dirty="0">
                <a:solidFill>
                  <a:schemeClr val="accent1"/>
                </a:solidFill>
                <a:latin typeface="SassoonPrimaryInfant" pitchFamily="2" charset="0"/>
              </a:rPr>
              <a:t>year3@stcuthbertsk.org</a:t>
            </a:r>
            <a:endParaRPr lang="en-GB" sz="2400" u="sng" dirty="0">
              <a:solidFill>
                <a:srgbClr val="0070C0"/>
              </a:solidFill>
              <a:latin typeface="SassoonPrimaryInfant" pitchFamily="2" charset="0"/>
            </a:endParaRPr>
          </a:p>
        </p:txBody>
      </p:sp>
      <p:pic>
        <p:nvPicPr>
          <p:cNvPr id="5" name="Picture 2">
            <a:extLst>
              <a:ext uri="{FF2B5EF4-FFF2-40B4-BE49-F238E27FC236}">
                <a16:creationId xmlns:a16="http://schemas.microsoft.com/office/drawing/2014/main" id="{85BC485C-F1B5-4502-AE62-514AAA0C75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89" y="57150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5057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B7A71-D25D-421B-BC0B-A1F871C66ED5}"/>
              </a:ext>
            </a:extLst>
          </p:cNvPr>
          <p:cNvSpPr>
            <a:spLocks noGrp="1"/>
          </p:cNvSpPr>
          <p:nvPr>
            <p:ph type="title"/>
          </p:nvPr>
        </p:nvSpPr>
        <p:spPr>
          <a:xfrm>
            <a:off x="457200" y="274638"/>
            <a:ext cx="8229600" cy="922114"/>
          </a:xfrm>
        </p:spPr>
        <p:txBody>
          <a:bodyPr>
            <a:normAutofit/>
          </a:bodyPr>
          <a:lstStyle/>
          <a:p>
            <a:r>
              <a:rPr lang="en-GB" sz="5400" dirty="0">
                <a:solidFill>
                  <a:schemeClr val="accent4"/>
                </a:solidFill>
                <a:latin typeface="SassoonPrimaryInfant" pitchFamily="2" charset="0"/>
              </a:rPr>
              <a:t>The Main Changes</a:t>
            </a:r>
          </a:p>
        </p:txBody>
      </p:sp>
      <p:sp>
        <p:nvSpPr>
          <p:cNvPr id="3" name="Content Placeholder 2">
            <a:extLst>
              <a:ext uri="{FF2B5EF4-FFF2-40B4-BE49-F238E27FC236}">
                <a16:creationId xmlns:a16="http://schemas.microsoft.com/office/drawing/2014/main" id="{CABA41E1-5805-4946-9F10-0DDD948E7664}"/>
              </a:ext>
            </a:extLst>
          </p:cNvPr>
          <p:cNvSpPr>
            <a:spLocks noGrp="1"/>
          </p:cNvSpPr>
          <p:nvPr>
            <p:ph idx="1"/>
          </p:nvPr>
        </p:nvSpPr>
        <p:spPr>
          <a:xfrm>
            <a:off x="457200" y="1196752"/>
            <a:ext cx="8229600" cy="4929411"/>
          </a:xfrm>
        </p:spPr>
        <p:txBody>
          <a:bodyPr/>
          <a:lstStyle/>
          <a:p>
            <a:r>
              <a:rPr lang="en-GB" sz="2800" dirty="0">
                <a:solidFill>
                  <a:schemeClr val="bg2">
                    <a:lumMod val="60000"/>
                    <a:lumOff val="40000"/>
                  </a:schemeClr>
                </a:solidFill>
                <a:latin typeface="SassoonPrimaryInfant" pitchFamily="2" charset="0"/>
              </a:rPr>
              <a:t>Gates open at 8:30am. School day starts at 8:45am.</a:t>
            </a:r>
          </a:p>
          <a:p>
            <a:r>
              <a:rPr lang="en-GB" sz="2800" dirty="0">
                <a:solidFill>
                  <a:schemeClr val="bg2">
                    <a:lumMod val="60000"/>
                    <a:lumOff val="40000"/>
                  </a:schemeClr>
                </a:solidFill>
                <a:latin typeface="SassoonPrimaryInfant" pitchFamily="2" charset="0"/>
              </a:rPr>
              <a:t>School day ends 3:15pm.</a:t>
            </a:r>
          </a:p>
          <a:p>
            <a:r>
              <a:rPr lang="en-GB" sz="2800" dirty="0">
                <a:solidFill>
                  <a:schemeClr val="bg2">
                    <a:lumMod val="60000"/>
                    <a:lumOff val="40000"/>
                  </a:schemeClr>
                </a:solidFill>
                <a:latin typeface="SassoonPrimaryInfant" pitchFamily="2" charset="0"/>
              </a:rPr>
              <a:t>Children have lockers in the corridor not in the classroom.</a:t>
            </a:r>
          </a:p>
          <a:p>
            <a:r>
              <a:rPr lang="en-GB" sz="2800" dirty="0">
                <a:solidFill>
                  <a:schemeClr val="bg2">
                    <a:lumMod val="60000"/>
                    <a:lumOff val="40000"/>
                  </a:schemeClr>
                </a:solidFill>
                <a:latin typeface="SassoonPrimaryInfant" pitchFamily="2" charset="0"/>
              </a:rPr>
              <a:t>Lunchtime is 12:15- 1pm. Children can bring a healthy snack in to eat at morning breaktime.</a:t>
            </a:r>
          </a:p>
          <a:p>
            <a:r>
              <a:rPr lang="en-GB" sz="2800" dirty="0">
                <a:solidFill>
                  <a:schemeClr val="bg2">
                    <a:lumMod val="60000"/>
                    <a:lumOff val="40000"/>
                  </a:schemeClr>
                </a:solidFill>
                <a:latin typeface="SassoonPrimaryInfant" pitchFamily="2" charset="0"/>
              </a:rPr>
              <a:t>Afternoon break (Brain break) is optional in KS2.</a:t>
            </a:r>
          </a:p>
          <a:p>
            <a:r>
              <a:rPr lang="en-GB" sz="2800" dirty="0">
                <a:solidFill>
                  <a:schemeClr val="bg2">
                    <a:lumMod val="60000"/>
                    <a:lumOff val="40000"/>
                  </a:schemeClr>
                </a:solidFill>
                <a:latin typeface="SassoonPrimaryInfant" pitchFamily="2" charset="0"/>
              </a:rPr>
              <a:t>Children change their own reading books and tick off the title of the book and date it.</a:t>
            </a:r>
          </a:p>
          <a:p>
            <a:pPr marL="0" indent="0">
              <a:buNone/>
            </a:pPr>
            <a:endParaRPr lang="en-GB" dirty="0">
              <a:solidFill>
                <a:schemeClr val="bg1"/>
              </a:solidFill>
            </a:endParaRPr>
          </a:p>
        </p:txBody>
      </p:sp>
      <p:pic>
        <p:nvPicPr>
          <p:cNvPr id="4" name="Picture 2">
            <a:extLst>
              <a:ext uri="{FF2B5EF4-FFF2-40B4-BE49-F238E27FC236}">
                <a16:creationId xmlns:a16="http://schemas.microsoft.com/office/drawing/2014/main" id="{157D69D5-EBAC-4822-9DF0-A1094E533C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445224"/>
            <a:ext cx="9144000" cy="1414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63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B7A71-D25D-421B-BC0B-A1F871C66ED5}"/>
              </a:ext>
            </a:extLst>
          </p:cNvPr>
          <p:cNvSpPr>
            <a:spLocks noGrp="1"/>
          </p:cNvSpPr>
          <p:nvPr>
            <p:ph type="title"/>
          </p:nvPr>
        </p:nvSpPr>
        <p:spPr>
          <a:xfrm>
            <a:off x="457200" y="274638"/>
            <a:ext cx="8229600" cy="922114"/>
          </a:xfrm>
        </p:spPr>
        <p:txBody>
          <a:bodyPr>
            <a:normAutofit/>
          </a:bodyPr>
          <a:lstStyle/>
          <a:p>
            <a:r>
              <a:rPr lang="en-GB" sz="5400" dirty="0">
                <a:solidFill>
                  <a:schemeClr val="accent4"/>
                </a:solidFill>
                <a:latin typeface="SassoonPrimaryInfant" pitchFamily="2" charset="0"/>
              </a:rPr>
              <a:t>The Main Changes</a:t>
            </a:r>
          </a:p>
        </p:txBody>
      </p:sp>
      <p:sp>
        <p:nvSpPr>
          <p:cNvPr id="3" name="Content Placeholder 2">
            <a:extLst>
              <a:ext uri="{FF2B5EF4-FFF2-40B4-BE49-F238E27FC236}">
                <a16:creationId xmlns:a16="http://schemas.microsoft.com/office/drawing/2014/main" id="{CABA41E1-5805-4946-9F10-0DDD948E7664}"/>
              </a:ext>
            </a:extLst>
          </p:cNvPr>
          <p:cNvSpPr>
            <a:spLocks noGrp="1"/>
          </p:cNvSpPr>
          <p:nvPr>
            <p:ph idx="1"/>
          </p:nvPr>
        </p:nvSpPr>
        <p:spPr>
          <a:xfrm>
            <a:off x="457200" y="1196752"/>
            <a:ext cx="8229600" cy="4929411"/>
          </a:xfrm>
        </p:spPr>
        <p:txBody>
          <a:bodyPr>
            <a:normAutofit/>
          </a:bodyPr>
          <a:lstStyle/>
          <a:p>
            <a:r>
              <a:rPr lang="en-GB" dirty="0">
                <a:solidFill>
                  <a:schemeClr val="bg2">
                    <a:lumMod val="60000"/>
                    <a:lumOff val="40000"/>
                  </a:schemeClr>
                </a:solidFill>
                <a:latin typeface="SassoonPrimaryInfant" pitchFamily="2" charset="0"/>
              </a:rPr>
              <a:t>Children who are having a school dinner choose their own coloured lunch band and it is their responsibility to keep it safe until it is handed in at lunch time.</a:t>
            </a:r>
          </a:p>
          <a:p>
            <a:r>
              <a:rPr lang="en-GB" dirty="0">
                <a:solidFill>
                  <a:schemeClr val="bg2">
                    <a:lumMod val="60000"/>
                    <a:lumOff val="40000"/>
                  </a:schemeClr>
                </a:solidFill>
                <a:latin typeface="SassoonPrimaryInfant" pitchFamily="2" charset="0"/>
              </a:rPr>
              <a:t>Children complete an early morning task when they come into the classroom. This is usually ‘Fluent in 5’, Word Of The Day and spelling practice.</a:t>
            </a:r>
            <a:endParaRPr lang="en-GB" dirty="0">
              <a:solidFill>
                <a:schemeClr val="bg1"/>
              </a:solidFill>
              <a:latin typeface="SassoonPrimaryInfant" pitchFamily="2" charset="0"/>
            </a:endParaRPr>
          </a:p>
        </p:txBody>
      </p:sp>
      <p:pic>
        <p:nvPicPr>
          <p:cNvPr id="4" name="Picture 2">
            <a:extLst>
              <a:ext uri="{FF2B5EF4-FFF2-40B4-BE49-F238E27FC236}">
                <a16:creationId xmlns:a16="http://schemas.microsoft.com/office/drawing/2014/main" id="{157D69D5-EBAC-4822-9DF0-A1094E533C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73216"/>
            <a:ext cx="9144000" cy="1486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6793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B7A71-D25D-421B-BC0B-A1F871C66ED5}"/>
              </a:ext>
            </a:extLst>
          </p:cNvPr>
          <p:cNvSpPr>
            <a:spLocks noGrp="1"/>
          </p:cNvSpPr>
          <p:nvPr>
            <p:ph type="title"/>
          </p:nvPr>
        </p:nvSpPr>
        <p:spPr>
          <a:xfrm>
            <a:off x="457200" y="274638"/>
            <a:ext cx="8229600" cy="922114"/>
          </a:xfrm>
        </p:spPr>
        <p:txBody>
          <a:bodyPr>
            <a:normAutofit/>
          </a:bodyPr>
          <a:lstStyle/>
          <a:p>
            <a:r>
              <a:rPr lang="en-GB" sz="5400" dirty="0">
                <a:solidFill>
                  <a:schemeClr val="accent4"/>
                </a:solidFill>
                <a:latin typeface="SassoonPrimaryInfant" pitchFamily="2" charset="0"/>
              </a:rPr>
              <a:t>The Main Changes</a:t>
            </a:r>
          </a:p>
        </p:txBody>
      </p:sp>
      <p:sp>
        <p:nvSpPr>
          <p:cNvPr id="3" name="Content Placeholder 2">
            <a:extLst>
              <a:ext uri="{FF2B5EF4-FFF2-40B4-BE49-F238E27FC236}">
                <a16:creationId xmlns:a16="http://schemas.microsoft.com/office/drawing/2014/main" id="{CABA41E1-5805-4946-9F10-0DDD948E7664}"/>
              </a:ext>
            </a:extLst>
          </p:cNvPr>
          <p:cNvSpPr>
            <a:spLocks noGrp="1"/>
          </p:cNvSpPr>
          <p:nvPr>
            <p:ph idx="1"/>
          </p:nvPr>
        </p:nvSpPr>
        <p:spPr>
          <a:xfrm>
            <a:off x="457200" y="1196752"/>
            <a:ext cx="8229600" cy="4929411"/>
          </a:xfrm>
        </p:spPr>
        <p:txBody>
          <a:bodyPr>
            <a:normAutofit/>
          </a:bodyPr>
          <a:lstStyle/>
          <a:p>
            <a:r>
              <a:rPr lang="en-GB" dirty="0">
                <a:solidFill>
                  <a:schemeClr val="accent2">
                    <a:lumMod val="75000"/>
                  </a:schemeClr>
                </a:solidFill>
                <a:latin typeface="SassoonPrimaryInfant" pitchFamily="2" charset="0"/>
              </a:rPr>
              <a:t>P.E is on a Tuesday this half term.</a:t>
            </a:r>
          </a:p>
          <a:p>
            <a:r>
              <a:rPr lang="en-GB" dirty="0">
                <a:solidFill>
                  <a:schemeClr val="accent2">
                    <a:lumMod val="75000"/>
                  </a:schemeClr>
                </a:solidFill>
                <a:latin typeface="SassoonPrimaryInfant" pitchFamily="2" charset="0"/>
              </a:rPr>
              <a:t>We do ‘The Daily Mile.’ Shoes suitable for running are best.</a:t>
            </a:r>
          </a:p>
          <a:p>
            <a:r>
              <a:rPr lang="en-GB" dirty="0">
                <a:solidFill>
                  <a:schemeClr val="accent2">
                    <a:lumMod val="75000"/>
                  </a:schemeClr>
                </a:solidFill>
                <a:latin typeface="SassoonPrimaryInfant" pitchFamily="2" charset="0"/>
              </a:rPr>
              <a:t>French with Madame Dryden is on a Thursday and music with Mrs Geldard (Cathy) is also on a Thursday for this half term.</a:t>
            </a:r>
          </a:p>
        </p:txBody>
      </p:sp>
      <p:pic>
        <p:nvPicPr>
          <p:cNvPr id="4" name="Picture 2">
            <a:extLst>
              <a:ext uri="{FF2B5EF4-FFF2-40B4-BE49-F238E27FC236}">
                <a16:creationId xmlns:a16="http://schemas.microsoft.com/office/drawing/2014/main" id="{157D69D5-EBAC-4822-9DF0-A1094E533C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73216"/>
            <a:ext cx="9144000" cy="1486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3961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9FF7E-6FDC-40C8-8C20-C2BAFEA5AEA6}"/>
              </a:ext>
            </a:extLst>
          </p:cNvPr>
          <p:cNvSpPr>
            <a:spLocks noGrp="1"/>
          </p:cNvSpPr>
          <p:nvPr>
            <p:ph type="title"/>
          </p:nvPr>
        </p:nvSpPr>
        <p:spPr>
          <a:xfrm>
            <a:off x="359024" y="0"/>
            <a:ext cx="8229600" cy="1143000"/>
          </a:xfrm>
        </p:spPr>
        <p:txBody>
          <a:bodyPr>
            <a:normAutofit/>
          </a:bodyPr>
          <a:lstStyle/>
          <a:p>
            <a:r>
              <a:rPr lang="en-GB" sz="5400" dirty="0">
                <a:solidFill>
                  <a:schemeClr val="bg2"/>
                </a:solidFill>
                <a:effectLst>
                  <a:outerShdw blurRad="38100" dist="38100" dir="2700000" algn="tl">
                    <a:srgbClr val="000000">
                      <a:alpha val="43137"/>
                    </a:srgbClr>
                  </a:outerShdw>
                </a:effectLst>
                <a:latin typeface="SassoonPrimaryInfant" pitchFamily="2" charset="0"/>
                <a:cs typeface="Calibri" panose="020F0502020204030204" pitchFamily="34" charset="0"/>
              </a:rPr>
              <a:t>Year 3 Overview</a:t>
            </a:r>
          </a:p>
        </p:txBody>
      </p:sp>
      <p:sp>
        <p:nvSpPr>
          <p:cNvPr id="3" name="Content Placeholder 2">
            <a:extLst>
              <a:ext uri="{FF2B5EF4-FFF2-40B4-BE49-F238E27FC236}">
                <a16:creationId xmlns:a16="http://schemas.microsoft.com/office/drawing/2014/main" id="{F1B84DAA-F31B-4729-BFAB-01FC6589F7F1}"/>
              </a:ext>
            </a:extLst>
          </p:cNvPr>
          <p:cNvSpPr>
            <a:spLocks noGrp="1"/>
          </p:cNvSpPr>
          <p:nvPr>
            <p:ph idx="1"/>
          </p:nvPr>
        </p:nvSpPr>
        <p:spPr>
          <a:xfrm>
            <a:off x="179512" y="1074738"/>
            <a:ext cx="8964488" cy="4525963"/>
          </a:xfrm>
        </p:spPr>
        <p:txBody>
          <a:bodyPr>
            <a:normAutofit/>
          </a:bodyPr>
          <a:lstStyle/>
          <a:p>
            <a:pPr marL="0" indent="0">
              <a:buNone/>
            </a:pPr>
            <a:r>
              <a:rPr lang="en-GB" sz="2000" b="1" u="sng" dirty="0">
                <a:solidFill>
                  <a:srgbClr val="00B050"/>
                </a:solidFill>
                <a:latin typeface="SassoonPrimaryInfant" pitchFamily="2" charset="0"/>
              </a:rPr>
              <a:t>English</a:t>
            </a:r>
            <a:r>
              <a:rPr lang="en-GB" sz="2000" dirty="0">
                <a:solidFill>
                  <a:srgbClr val="00B050"/>
                </a:solidFill>
                <a:latin typeface="SassoonPrimaryInfant" pitchFamily="2" charset="0"/>
              </a:rPr>
              <a:t> </a:t>
            </a:r>
          </a:p>
          <a:p>
            <a:pPr marL="0" indent="0">
              <a:buNone/>
            </a:pPr>
            <a:r>
              <a:rPr lang="en-GB" sz="2000" dirty="0">
                <a:solidFill>
                  <a:srgbClr val="00B050"/>
                </a:solidFill>
                <a:latin typeface="SassoonPrimaryInfant" pitchFamily="2" charset="0"/>
              </a:rPr>
              <a:t>Our English work this term will focus on fiction writing linked to our class novel, ‘Oliver Twist’. Children will also be developing their spelling, grammar and punctuation skills in GPS lessons and learn more about how to respond to different texts. </a:t>
            </a:r>
          </a:p>
          <a:p>
            <a:pPr marL="0" indent="0">
              <a:buNone/>
            </a:pPr>
            <a:r>
              <a:rPr lang="en-GB" sz="2000" b="1" u="sng" dirty="0">
                <a:solidFill>
                  <a:srgbClr val="FF66FF"/>
                </a:solidFill>
                <a:latin typeface="SassoonPrimaryInfant" pitchFamily="2" charset="0"/>
              </a:rPr>
              <a:t>Spellings</a:t>
            </a:r>
          </a:p>
          <a:p>
            <a:pPr marL="0" indent="0">
              <a:buNone/>
            </a:pPr>
            <a:r>
              <a:rPr lang="en-GB" sz="2000" dirty="0">
                <a:solidFill>
                  <a:srgbClr val="FF66FF"/>
                </a:solidFill>
                <a:latin typeface="SassoonPrimaryInfant" pitchFamily="2" charset="0"/>
              </a:rPr>
              <a:t> We will be using the ‘Spelling Shed’ scheme of work. Your child will be given new spellings to learn each week through the Spelling Shed app. Spellings are also glued into the children’s green spelling books to take home and learn. Each child has a Spelling Shed account and log in details and passwords are in reading record books. Please look out for these spellings so that you can support your child, if necessary. We will be developing the children’s understanding and application of the words they bring home in our GPS sessions in school.</a:t>
            </a:r>
          </a:p>
        </p:txBody>
      </p:sp>
      <p:pic>
        <p:nvPicPr>
          <p:cNvPr id="5" name="Picture 2">
            <a:extLst>
              <a:ext uri="{FF2B5EF4-FFF2-40B4-BE49-F238E27FC236}">
                <a16:creationId xmlns:a16="http://schemas.microsoft.com/office/drawing/2014/main" id="{80FF0B90-EFDD-40A3-98BA-52E2E6C790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73216"/>
            <a:ext cx="9144000" cy="1486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1906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9036496" cy="864096"/>
          </a:xfrm>
        </p:spPr>
        <p:txBody>
          <a:bodyPr>
            <a:noAutofit/>
          </a:bodyPr>
          <a:lstStyle/>
          <a:p>
            <a:r>
              <a:rPr lang="en-GB" sz="5400" dirty="0">
                <a:solidFill>
                  <a:srgbClr val="FF0000"/>
                </a:solidFill>
                <a:latin typeface="SassoonPrimaryInfant" pitchFamily="2" charset="0"/>
              </a:rPr>
              <a:t>Maths</a:t>
            </a:r>
          </a:p>
        </p:txBody>
      </p:sp>
      <p:sp>
        <p:nvSpPr>
          <p:cNvPr id="3" name="Content Placeholder 2"/>
          <p:cNvSpPr>
            <a:spLocks noGrp="1"/>
          </p:cNvSpPr>
          <p:nvPr>
            <p:ph idx="1"/>
          </p:nvPr>
        </p:nvSpPr>
        <p:spPr>
          <a:xfrm>
            <a:off x="107504" y="980728"/>
            <a:ext cx="8928992" cy="4392488"/>
          </a:xfrm>
        </p:spPr>
        <p:txBody>
          <a:bodyPr>
            <a:noAutofit/>
          </a:bodyPr>
          <a:lstStyle/>
          <a:p>
            <a:pPr marL="0" indent="0" algn="just">
              <a:lnSpc>
                <a:spcPct val="120000"/>
              </a:lnSpc>
              <a:spcBef>
                <a:spcPts val="600"/>
              </a:spcBef>
              <a:spcAft>
                <a:spcPts val="600"/>
              </a:spcAft>
              <a:buNone/>
            </a:pPr>
            <a:r>
              <a:rPr lang="en-GB" sz="2400" dirty="0">
                <a:solidFill>
                  <a:schemeClr val="bg2"/>
                </a:solidFill>
                <a:latin typeface="SassoonPrimaryInfant" pitchFamily="2" charset="0"/>
              </a:rPr>
              <a:t>We are looking at place value, addition, subtraction, multiplication and division this term. We complete problem solving activities throughout each topic so that children can apply the maths skills they have learnt in different situations.</a:t>
            </a:r>
          </a:p>
          <a:p>
            <a:pPr marL="0" indent="0" algn="ctr">
              <a:lnSpc>
                <a:spcPct val="120000"/>
              </a:lnSpc>
              <a:spcBef>
                <a:spcPts val="600"/>
              </a:spcBef>
              <a:spcAft>
                <a:spcPts val="600"/>
              </a:spcAft>
              <a:buNone/>
            </a:pPr>
            <a:r>
              <a:rPr lang="en-GB" dirty="0">
                <a:solidFill>
                  <a:schemeClr val="bg2"/>
                </a:solidFill>
                <a:latin typeface="SassoonPrimaryInfant" pitchFamily="2" charset="0"/>
              </a:rPr>
              <a:t>Times tables</a:t>
            </a:r>
          </a:p>
          <a:p>
            <a:pPr marL="0" indent="0" algn="just">
              <a:lnSpc>
                <a:spcPct val="120000"/>
              </a:lnSpc>
              <a:spcBef>
                <a:spcPts val="600"/>
              </a:spcBef>
              <a:spcAft>
                <a:spcPts val="600"/>
              </a:spcAft>
              <a:buNone/>
            </a:pPr>
            <a:r>
              <a:rPr lang="en-GB" sz="2400" dirty="0">
                <a:solidFill>
                  <a:schemeClr val="bg2"/>
                </a:solidFill>
                <a:latin typeface="SassoonPrimaryInfant" pitchFamily="2" charset="0"/>
              </a:rPr>
              <a:t>We are revising the 2s, 5s and 10s tables as learned in year 2 then we will be learning the </a:t>
            </a:r>
            <a:r>
              <a:rPr lang="en-GB" sz="2400" b="1" u="sng" dirty="0">
                <a:solidFill>
                  <a:schemeClr val="bg2"/>
                </a:solidFill>
                <a:latin typeface="SassoonPrimaryInfant" pitchFamily="2" charset="0"/>
              </a:rPr>
              <a:t>year 3 tables which are the 3s,4s and 8s. </a:t>
            </a:r>
            <a:r>
              <a:rPr lang="en-GB" sz="2400" dirty="0">
                <a:solidFill>
                  <a:schemeClr val="bg2"/>
                </a:solidFill>
                <a:latin typeface="SassoonPrimaryInfant" pitchFamily="2" charset="0"/>
              </a:rPr>
              <a:t>Children are expected to know related division facts too. 3x2 =6 6 divided by 2 = 3.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5373216"/>
            <a:ext cx="9036496" cy="14847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41563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F6B007-B0F8-44B6-9F6C-D7B6170BB349}"/>
              </a:ext>
            </a:extLst>
          </p:cNvPr>
          <p:cNvSpPr>
            <a:spLocks noGrp="1"/>
          </p:cNvSpPr>
          <p:nvPr>
            <p:ph idx="1"/>
          </p:nvPr>
        </p:nvSpPr>
        <p:spPr>
          <a:xfrm>
            <a:off x="457200" y="332656"/>
            <a:ext cx="8229600" cy="5793507"/>
          </a:xfrm>
        </p:spPr>
        <p:txBody>
          <a:bodyPr>
            <a:normAutofit/>
          </a:bodyPr>
          <a:lstStyle/>
          <a:p>
            <a:pPr marL="0" indent="0" algn="ctr">
              <a:buNone/>
            </a:pPr>
            <a:r>
              <a:rPr lang="en-GB" sz="5400" dirty="0">
                <a:solidFill>
                  <a:schemeClr val="bg2"/>
                </a:solidFill>
                <a:latin typeface="SassoonPrimaryInfant" pitchFamily="2" charset="0"/>
              </a:rPr>
              <a:t>Times Table Rock Stars </a:t>
            </a:r>
            <a:endParaRPr lang="en-GB" sz="3600" dirty="0">
              <a:solidFill>
                <a:schemeClr val="bg2"/>
              </a:solidFill>
              <a:latin typeface="SassoonPrimaryInfant" pitchFamily="2" charset="0"/>
            </a:endParaRPr>
          </a:p>
          <a:p>
            <a:r>
              <a:rPr lang="en-GB" sz="3600" dirty="0">
                <a:solidFill>
                  <a:srgbClr val="FF0000"/>
                </a:solidFill>
                <a:latin typeface="SassoonPrimaryInfant" pitchFamily="2" charset="0"/>
              </a:rPr>
              <a:t>The children will continue to use this app to practise their times tables. Each child has their log in details glued into their reading record books. </a:t>
            </a:r>
          </a:p>
          <a:p>
            <a:r>
              <a:rPr lang="en-GB" sz="3600" dirty="0">
                <a:solidFill>
                  <a:srgbClr val="FF0000"/>
                </a:solidFill>
                <a:latin typeface="SassoonPrimaryInfant" pitchFamily="2" charset="0"/>
              </a:rPr>
              <a:t>Aim for 15 minutes x2 per week. This could replace some of the time spent on online games! </a:t>
            </a:r>
          </a:p>
          <a:p>
            <a:pPr marL="0" indent="0">
              <a:buNone/>
            </a:pPr>
            <a:endParaRPr lang="en-GB" sz="2800" dirty="0">
              <a:solidFill>
                <a:schemeClr val="accent6">
                  <a:lumMod val="75000"/>
                </a:schemeClr>
              </a:solidFill>
              <a:latin typeface="SassoonPrimaryInfant" pitchFamily="2" charset="0"/>
            </a:endParaRPr>
          </a:p>
          <a:p>
            <a:endParaRPr lang="en-GB" sz="2800" dirty="0"/>
          </a:p>
        </p:txBody>
      </p:sp>
      <p:pic>
        <p:nvPicPr>
          <p:cNvPr id="4" name="Picture 2">
            <a:extLst>
              <a:ext uri="{FF2B5EF4-FFF2-40B4-BE49-F238E27FC236}">
                <a16:creationId xmlns:a16="http://schemas.microsoft.com/office/drawing/2014/main" id="{9E725A39-10EF-4E1C-A267-D68D6168CB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5373216"/>
            <a:ext cx="9036496" cy="14847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4619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DEB3E-21AF-47D6-B789-B83C77BB8E92}"/>
              </a:ext>
            </a:extLst>
          </p:cNvPr>
          <p:cNvSpPr>
            <a:spLocks noGrp="1"/>
          </p:cNvSpPr>
          <p:nvPr>
            <p:ph type="title"/>
          </p:nvPr>
        </p:nvSpPr>
        <p:spPr>
          <a:xfrm>
            <a:off x="457200" y="274638"/>
            <a:ext cx="8229600" cy="706090"/>
          </a:xfrm>
        </p:spPr>
        <p:txBody>
          <a:bodyPr>
            <a:normAutofit/>
          </a:bodyPr>
          <a:lstStyle/>
          <a:p>
            <a:r>
              <a:rPr lang="en-GB" sz="4000" dirty="0">
                <a:solidFill>
                  <a:srgbClr val="00B050"/>
                </a:solidFill>
                <a:latin typeface="SassoonPrimaryInfant" pitchFamily="2" charset="0"/>
              </a:rPr>
              <a:t>IMPORTANT POINTS </a:t>
            </a:r>
            <a:endParaRPr lang="en-GB" sz="4000" dirty="0">
              <a:latin typeface="SassoonPrimaryInfant" pitchFamily="2" charset="0"/>
            </a:endParaRPr>
          </a:p>
        </p:txBody>
      </p:sp>
      <p:sp>
        <p:nvSpPr>
          <p:cNvPr id="3" name="Content Placeholder 2">
            <a:extLst>
              <a:ext uri="{FF2B5EF4-FFF2-40B4-BE49-F238E27FC236}">
                <a16:creationId xmlns:a16="http://schemas.microsoft.com/office/drawing/2014/main" id="{4C376250-81F5-48C9-87E4-BF7370CBF7DD}"/>
              </a:ext>
            </a:extLst>
          </p:cNvPr>
          <p:cNvSpPr>
            <a:spLocks noGrp="1"/>
          </p:cNvSpPr>
          <p:nvPr>
            <p:ph idx="1"/>
          </p:nvPr>
        </p:nvSpPr>
        <p:spPr>
          <a:xfrm>
            <a:off x="179512" y="980728"/>
            <a:ext cx="8712968" cy="5199186"/>
          </a:xfrm>
        </p:spPr>
        <p:txBody>
          <a:bodyPr>
            <a:normAutofit/>
          </a:bodyPr>
          <a:lstStyle/>
          <a:p>
            <a:pPr marL="0" indent="0">
              <a:buNone/>
            </a:pPr>
            <a:r>
              <a:rPr lang="en-GB" sz="2000" b="1" u="sng" dirty="0">
                <a:solidFill>
                  <a:srgbClr val="00B050"/>
                </a:solidFill>
                <a:latin typeface="SassoonPrimaryInfant" pitchFamily="2" charset="0"/>
              </a:rPr>
              <a:t>Expectations</a:t>
            </a:r>
          </a:p>
          <a:p>
            <a:pPr marL="0" indent="0" algn="just">
              <a:buNone/>
            </a:pPr>
            <a:r>
              <a:rPr lang="en-GB" sz="2000" dirty="0">
                <a:solidFill>
                  <a:srgbClr val="7030A0"/>
                </a:solidFill>
                <a:latin typeface="SassoonPrimaryInfant" pitchFamily="2" charset="0"/>
              </a:rPr>
              <a:t>Children are expected to attend everyday. If there are any issues with attendance please contact the office immediately. </a:t>
            </a:r>
          </a:p>
          <a:p>
            <a:pPr marL="0" indent="0" algn="just">
              <a:buNone/>
            </a:pPr>
            <a:endParaRPr lang="en-GB" sz="2000" dirty="0">
              <a:solidFill>
                <a:srgbClr val="00B050"/>
              </a:solidFill>
              <a:latin typeface="SassoonPrimaryInfant" pitchFamily="2" charset="0"/>
            </a:endParaRPr>
          </a:p>
          <a:p>
            <a:pPr marL="0" indent="0" algn="just">
              <a:buNone/>
            </a:pPr>
            <a:r>
              <a:rPr lang="en-GB" sz="2000" u="sng" dirty="0">
                <a:solidFill>
                  <a:schemeClr val="accent6">
                    <a:lumMod val="75000"/>
                  </a:schemeClr>
                </a:solidFill>
                <a:latin typeface="SassoonPrimaryInfant" pitchFamily="2" charset="0"/>
              </a:rPr>
              <a:t>Behaviour </a:t>
            </a:r>
          </a:p>
          <a:p>
            <a:pPr marL="0" indent="0" algn="just">
              <a:buNone/>
            </a:pPr>
            <a:r>
              <a:rPr lang="en-GB" sz="2000" dirty="0">
                <a:solidFill>
                  <a:schemeClr val="accent6">
                    <a:lumMod val="75000"/>
                  </a:schemeClr>
                </a:solidFill>
                <a:latin typeface="SassoonPrimaryInfant" pitchFamily="2" charset="0"/>
              </a:rPr>
              <a:t>A positive attitude to learning is important to ensure your child makes the most of learning opportunities available, this is rewarded through school systems such as ‘Greenies’ and the class cube jar rewards. </a:t>
            </a:r>
          </a:p>
          <a:p>
            <a:pPr marL="0" indent="0" algn="just">
              <a:buNone/>
            </a:pPr>
            <a:r>
              <a:rPr lang="en-GB" sz="2000" dirty="0">
                <a:solidFill>
                  <a:schemeClr val="accent6">
                    <a:lumMod val="75000"/>
                  </a:schemeClr>
                </a:solidFill>
                <a:latin typeface="SassoonPrimaryInfant" pitchFamily="2" charset="0"/>
              </a:rPr>
              <a:t>Sanctions for repeated disruption in class are the same across KS2, including verbal and ‘Written Warnings’ if behaviour remains the same, despite repeated opportunities to change this. </a:t>
            </a:r>
          </a:p>
        </p:txBody>
      </p:sp>
      <p:pic>
        <p:nvPicPr>
          <p:cNvPr id="5" name="Picture 2">
            <a:extLst>
              <a:ext uri="{FF2B5EF4-FFF2-40B4-BE49-F238E27FC236}">
                <a16:creationId xmlns:a16="http://schemas.microsoft.com/office/drawing/2014/main" id="{85BC485C-F1B5-4502-AE62-514AAA0C75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229200"/>
            <a:ext cx="9144000" cy="16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5143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DEB3E-21AF-47D6-B789-B83C77BB8E92}"/>
              </a:ext>
            </a:extLst>
          </p:cNvPr>
          <p:cNvSpPr>
            <a:spLocks noGrp="1"/>
          </p:cNvSpPr>
          <p:nvPr>
            <p:ph type="title"/>
          </p:nvPr>
        </p:nvSpPr>
        <p:spPr/>
        <p:txBody>
          <a:bodyPr/>
          <a:lstStyle/>
          <a:p>
            <a:r>
              <a:rPr lang="en-GB" dirty="0">
                <a:solidFill>
                  <a:srgbClr val="0070C0"/>
                </a:solidFill>
                <a:latin typeface="SassoonPrimaryInfant" pitchFamily="2" charset="0"/>
              </a:rPr>
              <a:t>IMPORTANT POINTS </a:t>
            </a:r>
          </a:p>
        </p:txBody>
      </p:sp>
      <p:sp>
        <p:nvSpPr>
          <p:cNvPr id="3" name="Content Placeholder 2">
            <a:extLst>
              <a:ext uri="{FF2B5EF4-FFF2-40B4-BE49-F238E27FC236}">
                <a16:creationId xmlns:a16="http://schemas.microsoft.com/office/drawing/2014/main" id="{4C376250-81F5-48C9-87E4-BF7370CBF7DD}"/>
              </a:ext>
            </a:extLst>
          </p:cNvPr>
          <p:cNvSpPr>
            <a:spLocks noGrp="1"/>
          </p:cNvSpPr>
          <p:nvPr>
            <p:ph idx="1"/>
          </p:nvPr>
        </p:nvSpPr>
        <p:spPr>
          <a:xfrm>
            <a:off x="179512" y="1196752"/>
            <a:ext cx="8712968" cy="4983162"/>
          </a:xfrm>
        </p:spPr>
        <p:txBody>
          <a:bodyPr>
            <a:normAutofit/>
          </a:bodyPr>
          <a:lstStyle/>
          <a:p>
            <a:pPr marL="0" indent="0" algn="just">
              <a:buNone/>
            </a:pPr>
            <a:r>
              <a:rPr lang="en-GB" sz="2400" b="1" u="sng" dirty="0">
                <a:solidFill>
                  <a:schemeClr val="accent6"/>
                </a:solidFill>
                <a:latin typeface="SassoonPrimaryInfant" pitchFamily="2" charset="0"/>
              </a:rPr>
              <a:t>Lunch and Break Times</a:t>
            </a:r>
          </a:p>
          <a:p>
            <a:pPr marL="0" indent="0" algn="just">
              <a:buNone/>
            </a:pPr>
            <a:r>
              <a:rPr lang="en-GB" sz="2400" dirty="0">
                <a:solidFill>
                  <a:srgbClr val="7030A0"/>
                </a:solidFill>
                <a:latin typeface="SassoonPrimaryInfant" pitchFamily="2" charset="0"/>
              </a:rPr>
              <a:t>Year 3 and 4 will continue to use the back yard for morning, lunch and any afternoon break times. They will also continue to use their own toy trolley and equipment.  Afternoon break times are optional in KS2 and in Year 3 will take place where needed or possible. Children have a set day when they can use the climbing equipment. </a:t>
            </a:r>
          </a:p>
          <a:p>
            <a:pPr marL="0" indent="0" algn="just">
              <a:buNone/>
            </a:pPr>
            <a:r>
              <a:rPr lang="en-GB" sz="2400" dirty="0">
                <a:solidFill>
                  <a:srgbClr val="00B050"/>
                </a:solidFill>
                <a:latin typeface="SassoonPrimaryInfant" pitchFamily="2" charset="0"/>
              </a:rPr>
              <a:t>For school lunches, please give the school at least a week’s notice of any change between school dinners and packed lunch. School dinners will continue to serve a choice of hot meal options. </a:t>
            </a:r>
          </a:p>
          <a:p>
            <a:pPr marL="0" indent="0" algn="just">
              <a:buNone/>
            </a:pPr>
            <a:endParaRPr lang="en-GB" sz="2400" dirty="0">
              <a:solidFill>
                <a:srgbClr val="00B050"/>
              </a:solidFill>
              <a:latin typeface="SassoonPrimaryInfant" pitchFamily="2" charset="0"/>
            </a:endParaRPr>
          </a:p>
          <a:p>
            <a:pPr marL="0" indent="0">
              <a:buNone/>
            </a:pPr>
            <a:endParaRPr lang="en-GB" sz="2400" dirty="0">
              <a:solidFill>
                <a:srgbClr val="00B050"/>
              </a:solidFill>
              <a:latin typeface="SassoonPrimaryInfant" pitchFamily="2" charset="0"/>
            </a:endParaRPr>
          </a:p>
        </p:txBody>
      </p:sp>
      <p:pic>
        <p:nvPicPr>
          <p:cNvPr id="5" name="Picture 2">
            <a:extLst>
              <a:ext uri="{FF2B5EF4-FFF2-40B4-BE49-F238E27FC236}">
                <a16:creationId xmlns:a16="http://schemas.microsoft.com/office/drawing/2014/main" id="{85BC485C-F1B5-4502-AE62-514AAA0C75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229200"/>
            <a:ext cx="9144000" cy="16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4649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1211</TotalTime>
  <Words>1478</Words>
  <Application>Microsoft Office PowerPoint</Application>
  <PresentationFormat>On-screen Show (4:3)</PresentationFormat>
  <Paragraphs>85</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SassoonPrimaryInfant</vt:lpstr>
      <vt:lpstr>Office Theme</vt:lpstr>
      <vt:lpstr>Welcome Information  Year 3 2023-24</vt:lpstr>
      <vt:lpstr>The Main Changes</vt:lpstr>
      <vt:lpstr>The Main Changes</vt:lpstr>
      <vt:lpstr>The Main Changes</vt:lpstr>
      <vt:lpstr>Year 3 Overview</vt:lpstr>
      <vt:lpstr>Maths</vt:lpstr>
      <vt:lpstr>PowerPoint Presentation</vt:lpstr>
      <vt:lpstr>IMPORTANT POINTS </vt:lpstr>
      <vt:lpstr>IMPORTANT POINTS </vt:lpstr>
      <vt:lpstr>IMPORTANT POINTS </vt:lpstr>
      <vt:lpstr>IMPORTANT POINTS </vt:lpstr>
      <vt:lpstr>IMPORTANT POINTS </vt:lpstr>
      <vt:lpstr>IMPORTANT POINTS </vt:lpstr>
      <vt:lpstr>IMPORTANT POINTS </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4 Welcome meeting</dc:title>
  <dc:creator>quenten dodds</dc:creator>
  <cp:lastModifiedBy>Jenny Hacking</cp:lastModifiedBy>
  <cp:revision>67</cp:revision>
  <dcterms:created xsi:type="dcterms:W3CDTF">2016-10-03T19:44:13Z</dcterms:created>
  <dcterms:modified xsi:type="dcterms:W3CDTF">2023-09-21T13:16:52Z</dcterms:modified>
</cp:coreProperties>
</file>