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9" r:id="rId6"/>
    <p:sldId id="282" r:id="rId7"/>
    <p:sldId id="284" r:id="rId8"/>
    <p:sldId id="288" r:id="rId9"/>
    <p:sldId id="277" r:id="rId10"/>
    <p:sldId id="286"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uffy" panose="020B0603060100000000" pitchFamily="34" charset="0"/>
      <p:regular r:id="rId18"/>
      <p:bold r:id="rId19"/>
      <p:italic r:id="rId20"/>
      <p:boldItalic r:id="rId21"/>
    </p:embeddedFont>
    <p:embeddedFont>
      <p:font typeface="Tuffy-TTF" panose="020B0603060100000000" pitchFamily="34" charset="0"/>
      <p:regular r:id="rId22"/>
      <p:bold r:id="rId23"/>
      <p:italic r:id="rId24"/>
      <p:boldItalic r:id="rId25"/>
    </p:embeddedFont>
    <p:embeddedFont>
      <p:font typeface="STIX Two Math" panose="02020603050405020304" pitchFamily="18" charset="0"/>
      <p:regular r:id="rId26"/>
    </p:embeddedFont>
    <p:embeddedFont>
      <p:font typeface="Twinkl"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59" userDrawn="1">
          <p15:clr>
            <a:srgbClr val="A4A3A4"/>
          </p15:clr>
        </p15:guide>
        <p15:guide id="10" orient="horz" pos="3816" userDrawn="1">
          <p15:clr>
            <a:srgbClr val="A4A3A4"/>
          </p15:clr>
        </p15:guide>
        <p15:guide id="11" pos="5307" userDrawn="1">
          <p15:clr>
            <a:srgbClr val="A4A3A4"/>
          </p15:clr>
        </p15:guide>
        <p15:guide id="12" orient="horz" pos="7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A4EA"/>
    <a:srgbClr val="87BD31"/>
    <a:srgbClr val="FACB54"/>
    <a:srgbClr val="E36B6B"/>
    <a:srgbClr val="E05A5A"/>
    <a:srgbClr val="0079C3"/>
    <a:srgbClr val="FFE76D"/>
    <a:srgbClr val="072F54"/>
    <a:srgbClr val="003464"/>
    <a:srgbClr val="004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660"/>
  </p:normalViewPr>
  <p:slideViewPr>
    <p:cSldViewPr snapToGrid="0" showGuides="1">
      <p:cViewPr varScale="1">
        <p:scale>
          <a:sx n="101" d="100"/>
          <a:sy n="101" d="100"/>
        </p:scale>
        <p:origin x="126" y="366"/>
      </p:cViewPr>
      <p:guideLst>
        <p:guide orient="horz" pos="2160"/>
        <p:guide pos="2880"/>
        <p:guide pos="340"/>
        <p:guide orient="horz" pos="3952"/>
        <p:guide pos="5420"/>
        <p:guide orient="horz" pos="332"/>
        <p:guide pos="476"/>
        <p:guide orient="horz" pos="459"/>
        <p:guide orient="horz" pos="3816"/>
        <p:guide pos="5307"/>
        <p:guide orient="horz" pos="799"/>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twinkl.co.uk/resources/white-rose-maths-resources/year-6-white-rose-maths-resources-key-stage-1-year-1-year-2/spring-block-3-algebra-year-6-white-rose-maths-supporting-resources-key-stage-1" TargetMode="Externa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white-rose-maths-resources/year-6-white-rose-maths-resources-key-stage-1-year-1-year-2/spring-block-3-algebra-year-6-white-rose-maths-supporting-resources-key-stage-1" TargetMode="Externa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394855" y="5763277"/>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Rectangle 4">
            <a:hlinkClick r:id="rId5"/>
          </p:cNvPr>
          <p:cNvSpPr/>
          <p:nvPr userDrawn="1"/>
        </p:nvSpPr>
        <p:spPr>
          <a:xfrm>
            <a:off x="304800" y="5758248"/>
            <a:ext cx="1194486" cy="71669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3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069080" y="3067397"/>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Rectangle 4">
            <a:hlinkClick r:id="rId5"/>
          </p:cNvPr>
          <p:cNvSpPr/>
          <p:nvPr userDrawn="1"/>
        </p:nvSpPr>
        <p:spPr>
          <a:xfrm>
            <a:off x="3979701" y="3067397"/>
            <a:ext cx="1194486" cy="71669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winkl.co.uk/resources/planit-maths-primary-teaching-resources-year-6/planit-maths-primary-teaching-resources-year-6-algebra/planit-maths-primary-teaching-resources-year-6-algebra-use-simple-formulae" TargetMode="Externa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Aim</a:t>
            </a:r>
            <a:endParaRPr lang="en-US" sz="3600" dirty="0">
              <a:latin typeface="+mn-lt"/>
            </a:endParaRP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smtClean="0">
                <a:solidFill>
                  <a:srgbClr val="000000"/>
                </a:solidFill>
              </a:rPr>
              <a:t>Use simple formulae.</a:t>
            </a:r>
            <a:endParaRPr lang="en-GB" dirty="0">
              <a:solidFill>
                <a:srgbClr val="000000"/>
              </a:solidFill>
            </a:endParaRP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518693"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Substitution</a:t>
            </a:r>
            <a:endParaRPr lang="en-GB" sz="1600" b="1" dirty="0">
              <a:solidFill>
                <a:schemeClr val="bg1"/>
              </a:solidFill>
            </a:endParaRPr>
          </a:p>
        </p:txBody>
      </p:sp>
      <p:sp>
        <p:nvSpPr>
          <p:cNvPr id="2" name="TextBox 1"/>
          <p:cNvSpPr txBox="1"/>
          <p:nvPr/>
        </p:nvSpPr>
        <p:spPr>
          <a:xfrm>
            <a:off x="755650" y="1232955"/>
            <a:ext cx="3071283" cy="830997"/>
          </a:xfrm>
          <a:prstGeom prst="rect">
            <a:avLst/>
          </a:prstGeom>
          <a:noFill/>
        </p:spPr>
        <p:txBody>
          <a:bodyPr wrap="square" lIns="0" tIns="0" rIns="0" bIns="0" rtlCol="0">
            <a:spAutoFit/>
          </a:bodyPr>
          <a:lstStyle/>
          <a:p>
            <a:r>
              <a:rPr lang="en-GB" dirty="0"/>
              <a:t>Substitute the values given for each shape to work out the values of each expression.</a:t>
            </a:r>
          </a:p>
        </p:txBody>
      </p:sp>
      <p:sp>
        <p:nvSpPr>
          <p:cNvPr id="97" name="Rectangle 96"/>
          <p:cNvSpPr/>
          <p:nvPr/>
        </p:nvSpPr>
        <p:spPr>
          <a:xfrm>
            <a:off x="19642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1964267"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207594" y="1249885"/>
            <a:ext cx="864278" cy="745067"/>
            <a:chOff x="5150751" y="1143000"/>
            <a:chExt cx="864278" cy="745067"/>
          </a:xfrm>
        </p:grpSpPr>
        <p:sp>
          <p:nvSpPr>
            <p:cNvPr id="3" name="Isosceles Triangle 2"/>
            <p:cNvSpPr/>
            <p:nvPr/>
          </p:nvSpPr>
          <p:spPr>
            <a:xfrm>
              <a:off x="5150751" y="1143000"/>
              <a:ext cx="864278" cy="745067"/>
            </a:xfrm>
            <a:prstGeom prst="triangle">
              <a:avLst/>
            </a:prstGeom>
            <a:solidFill>
              <a:srgbClr val="92D05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311956" y="1367132"/>
              <a:ext cx="524933" cy="461665"/>
            </a:xfrm>
            <a:prstGeom prst="rect">
              <a:avLst/>
            </a:prstGeom>
            <a:noFill/>
          </p:spPr>
          <p:txBody>
            <a:bodyPr wrap="square" rtlCol="0">
              <a:spAutoFit/>
            </a:bodyPr>
            <a:lstStyle/>
            <a:p>
              <a:pPr algn="ctr"/>
              <a:r>
                <a:rPr lang="en-GB" sz="2400" b="1" dirty="0" smtClean="0">
                  <a:solidFill>
                    <a:schemeClr val="bg1"/>
                  </a:solidFill>
                </a:rPr>
                <a:t>5</a:t>
              </a:r>
              <a:endParaRPr lang="en-GB" sz="2400" b="1" dirty="0">
                <a:solidFill>
                  <a:schemeClr val="bg1"/>
                </a:solidFill>
              </a:endParaRPr>
            </a:p>
          </p:txBody>
        </p:sp>
      </p:grpSp>
      <p:grpSp>
        <p:nvGrpSpPr>
          <p:cNvPr id="11" name="Group 10"/>
          <p:cNvGrpSpPr/>
          <p:nvPr/>
        </p:nvGrpSpPr>
        <p:grpSpPr>
          <a:xfrm>
            <a:off x="5519930" y="1249884"/>
            <a:ext cx="965200" cy="745067"/>
            <a:chOff x="6129868" y="1142999"/>
            <a:chExt cx="965200" cy="745067"/>
          </a:xfrm>
        </p:grpSpPr>
        <p:sp>
          <p:nvSpPr>
            <p:cNvPr id="4" name="Rectangle 3"/>
            <p:cNvSpPr/>
            <p:nvPr/>
          </p:nvSpPr>
          <p:spPr>
            <a:xfrm>
              <a:off x="6129868" y="1142999"/>
              <a:ext cx="965200" cy="745067"/>
            </a:xfrm>
            <a:prstGeom prst="rect">
              <a:avLst/>
            </a:prstGeom>
            <a:solidFill>
              <a:srgbClr val="58A4EA"/>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50001" y="1284699"/>
              <a:ext cx="524933" cy="461665"/>
            </a:xfrm>
            <a:prstGeom prst="rect">
              <a:avLst/>
            </a:prstGeom>
            <a:noFill/>
          </p:spPr>
          <p:txBody>
            <a:bodyPr wrap="square" rtlCol="0">
              <a:spAutoFit/>
            </a:bodyPr>
            <a:lstStyle/>
            <a:p>
              <a:pPr algn="ctr"/>
              <a:r>
                <a:rPr lang="en-GB" sz="2400" b="1" dirty="0" smtClean="0">
                  <a:solidFill>
                    <a:schemeClr val="bg1"/>
                  </a:solidFill>
                </a:rPr>
                <a:t>9</a:t>
              </a:r>
              <a:endParaRPr lang="en-GB" sz="2400" b="1" dirty="0">
                <a:solidFill>
                  <a:schemeClr val="bg1"/>
                </a:solidFill>
              </a:endParaRPr>
            </a:p>
          </p:txBody>
        </p:sp>
      </p:grpSp>
      <p:grpSp>
        <p:nvGrpSpPr>
          <p:cNvPr id="12" name="Group 11"/>
          <p:cNvGrpSpPr/>
          <p:nvPr/>
        </p:nvGrpSpPr>
        <p:grpSpPr>
          <a:xfrm>
            <a:off x="6933188" y="1249884"/>
            <a:ext cx="745068" cy="745068"/>
            <a:chOff x="7247469" y="1142999"/>
            <a:chExt cx="745068" cy="745068"/>
          </a:xfrm>
        </p:grpSpPr>
        <p:sp>
          <p:nvSpPr>
            <p:cNvPr id="7" name="Oval 6"/>
            <p:cNvSpPr/>
            <p:nvPr/>
          </p:nvSpPr>
          <p:spPr>
            <a:xfrm>
              <a:off x="7247469" y="1142999"/>
              <a:ext cx="745068" cy="745068"/>
            </a:xfrm>
            <a:prstGeom prst="ellipse">
              <a:avLst/>
            </a:prstGeom>
            <a:solidFill>
              <a:srgbClr val="E36B6B"/>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357536" y="1284699"/>
              <a:ext cx="524933" cy="461665"/>
            </a:xfrm>
            <a:prstGeom prst="rect">
              <a:avLst/>
            </a:prstGeom>
            <a:noFill/>
          </p:spPr>
          <p:txBody>
            <a:bodyPr wrap="square" rtlCol="0">
              <a:spAutoFit/>
            </a:bodyPr>
            <a:lstStyle/>
            <a:p>
              <a:pPr algn="ctr"/>
              <a:r>
                <a:rPr lang="en-GB" sz="2400" b="1" dirty="0" smtClean="0">
                  <a:solidFill>
                    <a:schemeClr val="bg1"/>
                  </a:solidFill>
                </a:rPr>
                <a:t>12</a:t>
              </a:r>
              <a:endParaRPr lang="en-GB" sz="2400" b="1" dirty="0">
                <a:solidFill>
                  <a:schemeClr val="bg1"/>
                </a:solidFill>
              </a:endParaRPr>
            </a:p>
          </p:txBody>
        </p:sp>
      </p:grpSp>
      <p:sp>
        <p:nvSpPr>
          <p:cNvPr id="15" name="Isosceles Triangle 14"/>
          <p:cNvSpPr/>
          <p:nvPr/>
        </p:nvSpPr>
        <p:spPr>
          <a:xfrm>
            <a:off x="1696127" y="2675467"/>
            <a:ext cx="864278" cy="745067"/>
          </a:xfrm>
          <a:prstGeom prst="triangle">
            <a:avLst/>
          </a:prstGeom>
          <a:solidFill>
            <a:srgbClr val="92D05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479578" y="2675466"/>
            <a:ext cx="965200" cy="745067"/>
          </a:xfrm>
          <a:prstGeom prst="rect">
            <a:avLst/>
          </a:prstGeom>
          <a:solidFill>
            <a:srgbClr val="58A4EA"/>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92004" y="2675466"/>
            <a:ext cx="745068" cy="745068"/>
          </a:xfrm>
          <a:prstGeom prst="ellipse">
            <a:avLst/>
          </a:prstGeom>
          <a:solidFill>
            <a:srgbClr val="E36B6B"/>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721551" y="2817166"/>
            <a:ext cx="524933" cy="461665"/>
          </a:xfrm>
          <a:prstGeom prst="rect">
            <a:avLst/>
          </a:prstGeom>
          <a:noFill/>
        </p:spPr>
        <p:txBody>
          <a:bodyPr wrap="square" rtlCol="0">
            <a:spAutoFit/>
          </a:bodyPr>
          <a:lstStyle/>
          <a:p>
            <a:pPr algn="ctr"/>
            <a:r>
              <a:rPr lang="en-GB" sz="2400" b="1" dirty="0" smtClean="0">
                <a:solidFill>
                  <a:schemeClr val="tx1">
                    <a:lumMod val="90000"/>
                    <a:lumOff val="10000"/>
                  </a:schemeClr>
                </a:solidFill>
              </a:rPr>
              <a:t>+</a:t>
            </a:r>
            <a:endParaRPr lang="en-GB" sz="2400" b="1" dirty="0">
              <a:solidFill>
                <a:schemeClr val="tx1">
                  <a:lumMod val="90000"/>
                  <a:lumOff val="10000"/>
                </a:schemeClr>
              </a:solidFill>
            </a:endParaRPr>
          </a:p>
        </p:txBody>
      </p:sp>
      <p:sp>
        <p:nvSpPr>
          <p:cNvPr id="19" name="TextBox 18"/>
          <p:cNvSpPr txBox="1"/>
          <p:nvPr/>
        </p:nvSpPr>
        <p:spPr>
          <a:xfrm>
            <a:off x="4601669" y="2817166"/>
            <a:ext cx="524933" cy="461665"/>
          </a:xfrm>
          <a:prstGeom prst="rect">
            <a:avLst/>
          </a:prstGeom>
          <a:noFill/>
        </p:spPr>
        <p:txBody>
          <a:bodyPr wrap="square" rtlCol="0">
            <a:spAutoFit/>
          </a:bodyPr>
          <a:lstStyle/>
          <a:p>
            <a:pPr algn="ctr"/>
            <a:r>
              <a:rPr lang="en-GB" sz="2400" b="1" dirty="0" smtClean="0">
                <a:solidFill>
                  <a:schemeClr val="tx1">
                    <a:lumMod val="90000"/>
                    <a:lumOff val="10000"/>
                  </a:schemeClr>
                </a:solidFill>
              </a:rPr>
              <a:t>+</a:t>
            </a:r>
            <a:endParaRPr lang="en-GB" sz="2400" b="1" dirty="0">
              <a:solidFill>
                <a:schemeClr val="tx1">
                  <a:lumMod val="90000"/>
                  <a:lumOff val="10000"/>
                </a:schemeClr>
              </a:solidFill>
            </a:endParaRPr>
          </a:p>
        </p:txBody>
      </p:sp>
      <p:sp>
        <p:nvSpPr>
          <p:cNvPr id="21" name="Isosceles Triangle 20"/>
          <p:cNvSpPr/>
          <p:nvPr/>
        </p:nvSpPr>
        <p:spPr>
          <a:xfrm>
            <a:off x="1696127" y="3871498"/>
            <a:ext cx="864278" cy="745067"/>
          </a:xfrm>
          <a:prstGeom prst="triangle">
            <a:avLst/>
          </a:prstGeom>
          <a:solidFill>
            <a:srgbClr val="92D05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721551" y="4013197"/>
            <a:ext cx="524933" cy="461665"/>
          </a:xfrm>
          <a:prstGeom prst="rect">
            <a:avLst/>
          </a:prstGeom>
          <a:noFill/>
        </p:spPr>
        <p:txBody>
          <a:bodyPr wrap="square" rtlCol="0">
            <a:spAutoFit/>
          </a:bodyPr>
          <a:lstStyle/>
          <a:p>
            <a:pPr algn="ctr"/>
            <a:r>
              <a:rPr lang="en-GB" sz="2400" b="1" dirty="0" smtClean="0">
                <a:solidFill>
                  <a:schemeClr val="tx1">
                    <a:lumMod val="90000"/>
                    <a:lumOff val="10000"/>
                  </a:schemeClr>
                </a:solidFill>
              </a:rPr>
              <a:t>+</a:t>
            </a:r>
            <a:endParaRPr lang="en-GB" sz="2400" b="1" dirty="0">
              <a:solidFill>
                <a:schemeClr val="tx1">
                  <a:lumMod val="90000"/>
                  <a:lumOff val="10000"/>
                </a:schemeClr>
              </a:solidFill>
            </a:endParaRPr>
          </a:p>
        </p:txBody>
      </p:sp>
      <p:sp>
        <p:nvSpPr>
          <p:cNvPr id="23" name="Oval 22"/>
          <p:cNvSpPr/>
          <p:nvPr/>
        </p:nvSpPr>
        <p:spPr>
          <a:xfrm>
            <a:off x="3443604" y="3871494"/>
            <a:ext cx="745068" cy="745068"/>
          </a:xfrm>
          <a:prstGeom prst="ellipse">
            <a:avLst/>
          </a:prstGeom>
          <a:solidFill>
            <a:srgbClr val="E36B6B"/>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367805" y="4000725"/>
            <a:ext cx="524933" cy="461665"/>
          </a:xfrm>
          <a:prstGeom prst="rect">
            <a:avLst/>
          </a:prstGeom>
          <a:noFill/>
        </p:spPr>
        <p:txBody>
          <a:bodyPr wrap="square" rtlCol="0">
            <a:spAutoFit/>
          </a:bodyPr>
          <a:lstStyle/>
          <a:p>
            <a:pPr algn="ctr"/>
            <a:r>
              <a:rPr lang="en-GB" sz="2400" b="1" dirty="0" smtClean="0">
                <a:solidFill>
                  <a:schemeClr val="tx1">
                    <a:lumMod val="90000"/>
                    <a:lumOff val="10000"/>
                  </a:schemeClr>
                </a:solidFill>
              </a:rPr>
              <a:t>−</a:t>
            </a:r>
            <a:endParaRPr lang="en-GB" sz="2400" b="1" dirty="0">
              <a:solidFill>
                <a:schemeClr val="tx1">
                  <a:lumMod val="90000"/>
                  <a:lumOff val="10000"/>
                </a:schemeClr>
              </a:solidFill>
            </a:endParaRPr>
          </a:p>
        </p:txBody>
      </p:sp>
      <p:sp>
        <p:nvSpPr>
          <p:cNvPr id="25" name="Rectangle 24"/>
          <p:cNvSpPr/>
          <p:nvPr/>
        </p:nvSpPr>
        <p:spPr>
          <a:xfrm>
            <a:off x="5071872" y="3871494"/>
            <a:ext cx="965200" cy="745067"/>
          </a:xfrm>
          <a:prstGeom prst="rect">
            <a:avLst/>
          </a:prstGeom>
          <a:solidFill>
            <a:srgbClr val="58A4EA"/>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p:cNvSpPr/>
          <p:nvPr/>
        </p:nvSpPr>
        <p:spPr>
          <a:xfrm>
            <a:off x="1696127" y="5067529"/>
            <a:ext cx="864278" cy="745067"/>
          </a:xfrm>
          <a:prstGeom prst="triangle">
            <a:avLst/>
          </a:prstGeom>
          <a:solidFill>
            <a:srgbClr val="92D05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721551" y="5209229"/>
            <a:ext cx="524933" cy="461665"/>
          </a:xfrm>
          <a:prstGeom prst="rect">
            <a:avLst/>
          </a:prstGeom>
          <a:noFill/>
        </p:spPr>
        <p:txBody>
          <a:bodyPr wrap="square" rtlCol="0">
            <a:spAutoFit/>
          </a:bodyPr>
          <a:lstStyle/>
          <a:p>
            <a:pPr algn="ctr"/>
            <a:r>
              <a:rPr lang="en-GB" sz="2400" b="1" dirty="0" smtClean="0">
                <a:solidFill>
                  <a:schemeClr val="tx1">
                    <a:lumMod val="90000"/>
                    <a:lumOff val="10000"/>
                  </a:schemeClr>
                </a:solidFill>
              </a:rPr>
              <a:t>−</a:t>
            </a:r>
            <a:endParaRPr lang="en-GB" sz="2400" b="1" dirty="0">
              <a:solidFill>
                <a:schemeClr val="tx1">
                  <a:lumMod val="90000"/>
                  <a:lumOff val="10000"/>
                </a:schemeClr>
              </a:solidFill>
            </a:endParaRPr>
          </a:p>
        </p:txBody>
      </p:sp>
      <p:sp>
        <p:nvSpPr>
          <p:cNvPr id="29" name="Oval 28"/>
          <p:cNvSpPr/>
          <p:nvPr/>
        </p:nvSpPr>
        <p:spPr>
          <a:xfrm>
            <a:off x="3443604" y="5067523"/>
            <a:ext cx="745068" cy="745068"/>
          </a:xfrm>
          <a:prstGeom prst="ellipse">
            <a:avLst/>
          </a:prstGeom>
          <a:solidFill>
            <a:srgbClr val="E36B6B"/>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939594" y="2972556"/>
            <a:ext cx="379743" cy="379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5</a:t>
            </a:r>
            <a:endParaRPr lang="en-GB" b="1" dirty="0">
              <a:solidFill>
                <a:srgbClr val="00B050"/>
              </a:solidFill>
            </a:endParaRPr>
          </a:p>
        </p:txBody>
      </p:sp>
      <p:sp>
        <p:nvSpPr>
          <p:cNvPr id="35" name="Oval 34"/>
          <p:cNvSpPr/>
          <p:nvPr/>
        </p:nvSpPr>
        <p:spPr>
          <a:xfrm>
            <a:off x="3772306" y="2863219"/>
            <a:ext cx="379743" cy="379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9</a:t>
            </a:r>
            <a:endParaRPr lang="en-GB" b="1" dirty="0">
              <a:solidFill>
                <a:srgbClr val="00B050"/>
              </a:solidFill>
            </a:endParaRPr>
          </a:p>
        </p:txBody>
      </p:sp>
      <p:sp>
        <p:nvSpPr>
          <p:cNvPr id="36" name="Oval 35"/>
          <p:cNvSpPr/>
          <p:nvPr/>
        </p:nvSpPr>
        <p:spPr>
          <a:xfrm>
            <a:off x="5474666" y="2858126"/>
            <a:ext cx="379743" cy="379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rgbClr val="00B050"/>
                </a:solidFill>
              </a:rPr>
              <a:t>12</a:t>
            </a:r>
            <a:endParaRPr lang="en-GB" b="1" dirty="0">
              <a:solidFill>
                <a:srgbClr val="00B050"/>
              </a:solidFill>
            </a:endParaRPr>
          </a:p>
        </p:txBody>
      </p:sp>
      <p:sp>
        <p:nvSpPr>
          <p:cNvPr id="37" name="Oval 36"/>
          <p:cNvSpPr/>
          <p:nvPr/>
        </p:nvSpPr>
        <p:spPr>
          <a:xfrm>
            <a:off x="1939594" y="4172828"/>
            <a:ext cx="379743" cy="379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5</a:t>
            </a:r>
            <a:endParaRPr lang="en-GB" b="1" dirty="0">
              <a:solidFill>
                <a:srgbClr val="00B050"/>
              </a:solidFill>
            </a:endParaRPr>
          </a:p>
        </p:txBody>
      </p:sp>
      <p:sp>
        <p:nvSpPr>
          <p:cNvPr id="38" name="Oval 37"/>
          <p:cNvSpPr/>
          <p:nvPr/>
        </p:nvSpPr>
        <p:spPr>
          <a:xfrm>
            <a:off x="1939594" y="5361548"/>
            <a:ext cx="379743" cy="379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5</a:t>
            </a:r>
            <a:endParaRPr lang="en-GB" b="1" dirty="0">
              <a:solidFill>
                <a:srgbClr val="00B050"/>
              </a:solidFill>
            </a:endParaRPr>
          </a:p>
        </p:txBody>
      </p:sp>
      <p:sp>
        <p:nvSpPr>
          <p:cNvPr id="39" name="Oval 38"/>
          <p:cNvSpPr/>
          <p:nvPr/>
        </p:nvSpPr>
        <p:spPr>
          <a:xfrm>
            <a:off x="5364600" y="4054155"/>
            <a:ext cx="379743" cy="379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9</a:t>
            </a:r>
            <a:endParaRPr lang="en-GB" b="1" dirty="0">
              <a:solidFill>
                <a:srgbClr val="00B050"/>
              </a:solidFill>
            </a:endParaRPr>
          </a:p>
        </p:txBody>
      </p:sp>
      <p:sp>
        <p:nvSpPr>
          <p:cNvPr id="40" name="Oval 39"/>
          <p:cNvSpPr/>
          <p:nvPr/>
        </p:nvSpPr>
        <p:spPr>
          <a:xfrm>
            <a:off x="3637061" y="4054155"/>
            <a:ext cx="379743" cy="379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rgbClr val="00B050"/>
                </a:solidFill>
              </a:rPr>
              <a:t>12</a:t>
            </a:r>
            <a:endParaRPr lang="en-GB" b="1" dirty="0">
              <a:solidFill>
                <a:srgbClr val="00B050"/>
              </a:solidFill>
            </a:endParaRPr>
          </a:p>
        </p:txBody>
      </p:sp>
      <p:sp>
        <p:nvSpPr>
          <p:cNvPr id="41" name="Oval 40"/>
          <p:cNvSpPr/>
          <p:nvPr/>
        </p:nvSpPr>
        <p:spPr>
          <a:xfrm>
            <a:off x="3626266" y="5250185"/>
            <a:ext cx="379743" cy="379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rgbClr val="00B050"/>
                </a:solidFill>
              </a:rPr>
              <a:t>12</a:t>
            </a:r>
            <a:endParaRPr lang="en-GB" b="1" dirty="0">
              <a:solidFill>
                <a:srgbClr val="00B050"/>
              </a:solidFill>
            </a:endParaRPr>
          </a:p>
        </p:txBody>
      </p:sp>
      <p:sp>
        <p:nvSpPr>
          <p:cNvPr id="43" name="Oval 42"/>
          <p:cNvSpPr/>
          <p:nvPr/>
        </p:nvSpPr>
        <p:spPr>
          <a:xfrm>
            <a:off x="6662486" y="2752166"/>
            <a:ext cx="541404" cy="5414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rgbClr val="00B050"/>
                </a:solidFill>
              </a:rPr>
              <a:t>26</a:t>
            </a:r>
            <a:endParaRPr lang="en-GB" b="1" dirty="0">
              <a:solidFill>
                <a:srgbClr val="00B050"/>
              </a:solidFill>
            </a:endParaRPr>
          </a:p>
        </p:txBody>
      </p:sp>
      <p:sp>
        <p:nvSpPr>
          <p:cNvPr id="44" name="Oval 43"/>
          <p:cNvSpPr/>
          <p:nvPr/>
        </p:nvSpPr>
        <p:spPr>
          <a:xfrm>
            <a:off x="6662486" y="3933458"/>
            <a:ext cx="541404" cy="5414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rgbClr val="00B050"/>
                </a:solidFill>
              </a:rPr>
              <a:t>8</a:t>
            </a:r>
            <a:endParaRPr lang="en-GB" b="1" dirty="0">
              <a:solidFill>
                <a:srgbClr val="00B050"/>
              </a:solidFill>
            </a:endParaRPr>
          </a:p>
        </p:txBody>
      </p:sp>
      <p:sp>
        <p:nvSpPr>
          <p:cNvPr id="45" name="Oval 44"/>
          <p:cNvSpPr/>
          <p:nvPr/>
        </p:nvSpPr>
        <p:spPr>
          <a:xfrm>
            <a:off x="6662486" y="5169354"/>
            <a:ext cx="541404" cy="5414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rgbClr val="00B050"/>
                </a:solidFill>
              </a:rPr>
              <a:t>−7</a:t>
            </a:r>
            <a:endParaRPr lang="en-GB" b="1" dirty="0">
              <a:solidFill>
                <a:srgbClr val="00B050"/>
              </a:solidFill>
            </a:endParaRP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1500"/>
                            </p:stCondLst>
                            <p:childTnLst>
                              <p:par>
                                <p:cTn id="30" presetID="10" presetClass="entr" presetSubtype="0" fill="hold" grpId="0" nodeType="afterEffect">
                                  <p:stCondLst>
                                    <p:cond delay="50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2500"/>
                            </p:stCondLst>
                            <p:childTnLst>
                              <p:par>
                                <p:cTn id="34" presetID="10" presetClass="entr" presetSubtype="0" fill="hold" grpId="0" nodeType="afterEffect">
                                  <p:stCondLst>
                                    <p:cond delay="5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
                            </p:stCondLst>
                            <p:childTnLst>
                              <p:par>
                                <p:cTn id="43" presetID="10" presetClass="entr" presetSubtype="0" fill="hold" grpId="0" nodeType="afterEffect">
                                  <p:stCondLst>
                                    <p:cond delay="5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1500"/>
                            </p:stCondLst>
                            <p:childTnLst>
                              <p:par>
                                <p:cTn id="47" presetID="10" presetClass="entr" presetSubtype="0" fill="hold" grpId="0" nodeType="afterEffect">
                                  <p:stCondLst>
                                    <p:cond delay="50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6" grpId="0" animBg="1"/>
      <p:bldP spid="37" grpId="0" animBg="1"/>
      <p:bldP spid="38" grpId="0" animBg="1"/>
      <p:bldP spid="39" grpId="0" animBg="1"/>
      <p:bldP spid="40" grpId="0" animBg="1"/>
      <p:bldP spid="41" grpId="0" animBg="1"/>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45574" y="2203136"/>
            <a:ext cx="4142301" cy="976403"/>
          </a:xfrm>
          <a:prstGeom prst="rect">
            <a:avLst/>
          </a:prstGeom>
          <a:solidFill>
            <a:srgbClr val="58A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518693"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Substitution</a:t>
            </a:r>
            <a:endParaRPr lang="en-GB" sz="1600" b="1" dirty="0">
              <a:solidFill>
                <a:schemeClr val="bg1"/>
              </a:solidFill>
            </a:endParaRPr>
          </a:p>
        </p:txBody>
      </p:sp>
      <p:sp>
        <p:nvSpPr>
          <p:cNvPr id="2" name="TextBox 1"/>
          <p:cNvSpPr txBox="1"/>
          <p:nvPr/>
        </p:nvSpPr>
        <p:spPr>
          <a:xfrm>
            <a:off x="755650" y="1366305"/>
            <a:ext cx="3159125" cy="553998"/>
          </a:xfrm>
          <a:prstGeom prst="rect">
            <a:avLst/>
          </a:prstGeom>
          <a:noFill/>
        </p:spPr>
        <p:txBody>
          <a:bodyPr wrap="square" lIns="0" tIns="0" rIns="0" bIns="0" rtlCol="0">
            <a:spAutoFit/>
          </a:bodyPr>
          <a:lstStyle/>
          <a:p>
            <a:r>
              <a:rPr lang="en-GB" dirty="0"/>
              <a:t>Use substitution to work out the values of these </a:t>
            </a:r>
            <a:r>
              <a:rPr lang="en-GB" dirty="0" smtClean="0"/>
              <a:t>expressions.</a:t>
            </a:r>
            <a:endParaRPr lang="en-GB" dirty="0"/>
          </a:p>
        </p:txBody>
      </p:sp>
      <p:sp>
        <p:nvSpPr>
          <p:cNvPr id="97" name="Rectangle 96"/>
          <p:cNvSpPr/>
          <p:nvPr/>
        </p:nvSpPr>
        <p:spPr>
          <a:xfrm>
            <a:off x="19642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1964267"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5650" y="2609987"/>
            <a:ext cx="3159125" cy="276999"/>
          </a:xfrm>
          <a:prstGeom prst="rect">
            <a:avLst/>
          </a:prstGeom>
          <a:noFill/>
        </p:spPr>
        <p:txBody>
          <a:bodyPr wrap="square" lIns="0" tIns="0" rIns="0" bIns="0" rtlCol="0">
            <a:spAutoFit/>
          </a:bodyPr>
          <a:lstStyle/>
          <a:p>
            <a:r>
              <a:rPr lang="en-GB" i="1" dirty="0" smtClean="0">
                <a:solidFill>
                  <a:schemeClr val="bg1"/>
                </a:solidFill>
                <a:latin typeface="STIX Two Math" panose="02020603050405020304" pitchFamily="18" charset="0"/>
                <a:ea typeface="STIX Two Math" panose="02020603050405020304" pitchFamily="18" charset="0"/>
                <a:cs typeface="STIX Two Math" panose="02020603050405020304" pitchFamily="18" charset="0"/>
              </a:rPr>
              <a:t>a</a:t>
            </a:r>
            <a:r>
              <a:rPr lang="en-GB" dirty="0" smtClean="0">
                <a:solidFill>
                  <a:schemeClr val="bg1"/>
                </a:solidFill>
              </a:rPr>
              <a:t> = 8        </a:t>
            </a:r>
            <a:r>
              <a:rPr lang="en-GB" i="1" dirty="0">
                <a:solidFill>
                  <a:schemeClr val="bg1"/>
                </a:solidFill>
                <a:latin typeface="STIX Two Math" panose="02020603050405020304" pitchFamily="18" charset="0"/>
                <a:ea typeface="STIX Two Math" panose="02020603050405020304" pitchFamily="18" charset="0"/>
                <a:cs typeface="STIX Two Math" panose="02020603050405020304" pitchFamily="18" charset="0"/>
              </a:rPr>
              <a:t>b</a:t>
            </a:r>
            <a:r>
              <a:rPr lang="en-GB" dirty="0" smtClean="0">
                <a:solidFill>
                  <a:schemeClr val="bg1"/>
                </a:solidFill>
              </a:rPr>
              <a:t> = 1.5        </a:t>
            </a:r>
            <a:r>
              <a:rPr lang="en-GB" i="1" dirty="0">
                <a:solidFill>
                  <a:schemeClr val="bg1"/>
                </a:solidFill>
                <a:latin typeface="STIX Two Math" panose="02020603050405020304" pitchFamily="18" charset="0"/>
                <a:ea typeface="STIX Two Math" panose="02020603050405020304" pitchFamily="18" charset="0"/>
                <a:cs typeface="STIX Two Math" panose="02020603050405020304" pitchFamily="18" charset="0"/>
              </a:rPr>
              <a:t>c</a:t>
            </a:r>
            <a:r>
              <a:rPr lang="en-GB" dirty="0" smtClean="0">
                <a:solidFill>
                  <a:schemeClr val="bg1"/>
                </a:solidFill>
              </a:rPr>
              <a:t> = 4</a:t>
            </a:r>
            <a:endParaRPr lang="en-GB" dirty="0">
              <a:solidFill>
                <a:schemeClr val="bg1"/>
              </a:solidFill>
            </a:endParaRPr>
          </a:p>
        </p:txBody>
      </p:sp>
      <p:sp>
        <p:nvSpPr>
          <p:cNvPr id="46" name="TextBox 45"/>
          <p:cNvSpPr txBox="1"/>
          <p:nvPr/>
        </p:nvSpPr>
        <p:spPr>
          <a:xfrm>
            <a:off x="755650" y="3689740"/>
            <a:ext cx="1208618" cy="1203962"/>
          </a:xfrm>
          <a:prstGeom prst="rect">
            <a:avLst/>
          </a:prstGeom>
          <a:noFill/>
        </p:spPr>
        <p:txBody>
          <a:bodyPr wrap="square" lIns="0" tIns="0" rIns="0" bIns="0" rtlCol="0">
            <a:spAutoFit/>
          </a:bodyPr>
          <a:lstStyle/>
          <a:p>
            <a:r>
              <a:rPr lang="en-GB" i="1" dirty="0" smtClean="0">
                <a:latin typeface="STIX Two Math" panose="02020603050405020304" pitchFamily="18" charset="0"/>
                <a:ea typeface="STIX Two Math" panose="02020603050405020304" pitchFamily="18" charset="0"/>
                <a:cs typeface="STIX Two Math" panose="02020603050405020304" pitchFamily="18" charset="0"/>
              </a:rPr>
              <a:t>a</a:t>
            </a:r>
            <a:r>
              <a:rPr lang="en-GB" dirty="0" smtClean="0"/>
              <a:t> + 16</a:t>
            </a:r>
          </a:p>
          <a:p>
            <a:endParaRPr lang="en-GB" dirty="0"/>
          </a:p>
          <a:p>
            <a:r>
              <a:rPr lang="en-GB" i="1" dirty="0">
                <a:latin typeface="STIX Two Math" panose="02020603050405020304" pitchFamily="18" charset="0"/>
                <a:ea typeface="STIX Two Math" panose="02020603050405020304" pitchFamily="18" charset="0"/>
                <a:cs typeface="STIX Two Math" panose="02020603050405020304" pitchFamily="18" charset="0"/>
              </a:rPr>
              <a:t>a</a:t>
            </a:r>
            <a:r>
              <a:rPr lang="en-GB" dirty="0"/>
              <a:t> + </a:t>
            </a:r>
            <a:r>
              <a:rPr lang="en-GB" i="1" dirty="0">
                <a:latin typeface="STIX Two Math" panose="02020603050405020304" pitchFamily="18" charset="0"/>
                <a:ea typeface="STIX Two Math" panose="02020603050405020304" pitchFamily="18" charset="0"/>
                <a:cs typeface="STIX Two Math" panose="02020603050405020304" pitchFamily="18" charset="0"/>
              </a:rPr>
              <a:t>c</a:t>
            </a:r>
            <a:r>
              <a:rPr lang="en-GB" dirty="0"/>
              <a:t> + </a:t>
            </a:r>
            <a:r>
              <a:rPr lang="en-GB" i="1" dirty="0" smtClean="0">
                <a:latin typeface="STIX Two Math" panose="02020603050405020304" pitchFamily="18" charset="0"/>
                <a:ea typeface="STIX Two Math" panose="02020603050405020304" pitchFamily="18" charset="0"/>
                <a:cs typeface="STIX Two Math" panose="02020603050405020304" pitchFamily="18" charset="0"/>
              </a:rPr>
              <a:t>b</a:t>
            </a:r>
          </a:p>
          <a:p>
            <a:endParaRPr lang="en-GB" i="1" dirty="0" smtClean="0">
              <a:latin typeface="STIX Two Math" panose="02020603050405020304" pitchFamily="18" charset="0"/>
              <a:ea typeface="STIX Two Math" panose="02020603050405020304" pitchFamily="18" charset="0"/>
              <a:cs typeface="STIX Two Math" panose="02020603050405020304" pitchFamily="18" charset="0"/>
            </a:endParaRPr>
          </a:p>
          <a:p>
            <a:r>
              <a:rPr lang="en-GB" i="1" dirty="0">
                <a:latin typeface="STIX Two Math" panose="02020603050405020304" pitchFamily="18" charset="0"/>
                <a:ea typeface="STIX Two Math" panose="02020603050405020304" pitchFamily="18" charset="0"/>
                <a:cs typeface="STIX Two Math" panose="02020603050405020304" pitchFamily="18" charset="0"/>
              </a:rPr>
              <a:t>a</a:t>
            </a:r>
            <a:r>
              <a:rPr lang="en-GB" dirty="0"/>
              <a:t> − </a:t>
            </a:r>
            <a:r>
              <a:rPr lang="en-GB" i="1" dirty="0" smtClean="0">
                <a:latin typeface="STIX Two Math" panose="02020603050405020304" pitchFamily="18" charset="0"/>
                <a:ea typeface="STIX Two Math" panose="02020603050405020304" pitchFamily="18" charset="0"/>
                <a:cs typeface="STIX Two Math" panose="02020603050405020304" pitchFamily="18" charset="0"/>
              </a:rPr>
              <a:t>b</a:t>
            </a:r>
          </a:p>
          <a:p>
            <a:endParaRPr lang="en-GB" i="1" dirty="0" smtClean="0">
              <a:latin typeface="STIX Two Math" panose="02020603050405020304" pitchFamily="18" charset="0"/>
              <a:ea typeface="STIX Two Math" panose="02020603050405020304" pitchFamily="18" charset="0"/>
              <a:cs typeface="STIX Two Math" panose="02020603050405020304" pitchFamily="18" charset="0"/>
            </a:endParaRPr>
          </a:p>
          <a:p>
            <a:r>
              <a:rPr lang="en-GB" i="1" dirty="0" smtClean="0">
                <a:latin typeface="STIX Two Math" panose="02020603050405020304" pitchFamily="18" charset="0"/>
                <a:ea typeface="STIX Two Math" panose="02020603050405020304" pitchFamily="18" charset="0"/>
                <a:cs typeface="STIX Two Math" panose="02020603050405020304" pitchFamily="18" charset="0"/>
              </a:rPr>
              <a:t>ac</a:t>
            </a:r>
            <a:endParaRPr lang="en-GB" i="1" dirty="0">
              <a:latin typeface="STIX Two Math" panose="02020603050405020304" pitchFamily="18" charset="0"/>
              <a:ea typeface="STIX Two Math" panose="02020603050405020304" pitchFamily="18" charset="0"/>
              <a:cs typeface="STIX Two Math" panose="02020603050405020304" pitchFamily="18" charset="0"/>
            </a:endParaRPr>
          </a:p>
        </p:txBody>
      </p:sp>
      <p:sp>
        <p:nvSpPr>
          <p:cNvPr id="50" name="TextBox 49"/>
          <p:cNvSpPr txBox="1"/>
          <p:nvPr/>
        </p:nvSpPr>
        <p:spPr>
          <a:xfrm>
            <a:off x="1918714" y="3655057"/>
            <a:ext cx="1195915" cy="1203962"/>
          </a:xfrm>
          <a:prstGeom prst="rect">
            <a:avLst/>
          </a:prstGeom>
          <a:noFill/>
        </p:spPr>
        <p:txBody>
          <a:bodyPr wrap="square" lIns="0" tIns="0" rIns="0" bIns="0" rtlCol="0">
            <a:spAutoFit/>
          </a:bodyPr>
          <a:lstStyle/>
          <a:p>
            <a:r>
              <a:rPr lang="en-GB" dirty="0" smtClean="0">
                <a:solidFill>
                  <a:srgbClr val="00B050"/>
                </a:solidFill>
              </a:rPr>
              <a:t>8 + 16</a:t>
            </a:r>
            <a:endParaRPr lang="en-GB" dirty="0" smtClean="0">
              <a:solidFill>
                <a:srgbClr val="00B050"/>
              </a:solidFill>
            </a:endParaRPr>
          </a:p>
          <a:p>
            <a:endParaRPr lang="en-GB" dirty="0">
              <a:solidFill>
                <a:srgbClr val="00B050"/>
              </a:solidFill>
            </a:endParaRPr>
          </a:p>
          <a:p>
            <a:r>
              <a:rPr lang="en-GB" dirty="0" smtClean="0">
                <a:solidFill>
                  <a:srgbClr val="00B050"/>
                </a:solidFill>
              </a:rPr>
              <a:t>8 + 4 + 1.5</a:t>
            </a:r>
            <a:endParaRPr lang="en-GB" dirty="0" smtClean="0">
              <a:solidFill>
                <a:srgbClr val="00B050"/>
              </a:solidFill>
            </a:endParaRPr>
          </a:p>
          <a:p>
            <a:endParaRPr lang="en-GB" dirty="0">
              <a:solidFill>
                <a:srgbClr val="00B050"/>
              </a:solidFill>
            </a:endParaRPr>
          </a:p>
          <a:p>
            <a:r>
              <a:rPr lang="en-GB" dirty="0" smtClean="0">
                <a:solidFill>
                  <a:srgbClr val="00B050"/>
                </a:solidFill>
              </a:rPr>
              <a:t>8 </a:t>
            </a:r>
            <a:r>
              <a:rPr lang="en-GB" dirty="0" smtClean="0">
                <a:solidFill>
                  <a:srgbClr val="00B050"/>
                </a:solidFill>
              </a:rPr>
              <a:t>− 1.5</a:t>
            </a:r>
            <a:endParaRPr lang="en-GB" dirty="0" smtClean="0">
              <a:solidFill>
                <a:srgbClr val="00B050"/>
              </a:solidFill>
            </a:endParaRPr>
          </a:p>
          <a:p>
            <a:endParaRPr lang="en-GB" dirty="0">
              <a:solidFill>
                <a:srgbClr val="00B050"/>
              </a:solidFill>
            </a:endParaRPr>
          </a:p>
          <a:p>
            <a:r>
              <a:rPr lang="en-GB" dirty="0" smtClean="0">
                <a:solidFill>
                  <a:srgbClr val="00B050"/>
                </a:solidFill>
              </a:rPr>
              <a:t>8 × 4</a:t>
            </a:r>
            <a:endParaRPr lang="en-GB" dirty="0">
              <a:solidFill>
                <a:srgbClr val="00B050"/>
              </a:solidFill>
            </a:endParaRPr>
          </a:p>
        </p:txBody>
      </p:sp>
      <p:sp>
        <p:nvSpPr>
          <p:cNvPr id="8" name="Rectangle 7"/>
          <p:cNvSpPr/>
          <p:nvPr/>
        </p:nvSpPr>
        <p:spPr>
          <a:xfrm>
            <a:off x="5109101" y="1318774"/>
            <a:ext cx="2447395" cy="646331"/>
          </a:xfrm>
          <a:prstGeom prst="rect">
            <a:avLst/>
          </a:prstGeom>
        </p:spPr>
        <p:txBody>
          <a:bodyPr wrap="square">
            <a:spAutoFit/>
          </a:bodyPr>
          <a:lstStyle/>
          <a:p>
            <a:r>
              <a:rPr lang="en-GB" dirty="0"/>
              <a:t>Next, find the values of these expressions. </a:t>
            </a:r>
          </a:p>
        </p:txBody>
      </p:sp>
      <p:sp>
        <p:nvSpPr>
          <p:cNvPr id="20" name="Rectangle 19"/>
          <p:cNvSpPr/>
          <p:nvPr/>
        </p:nvSpPr>
        <p:spPr>
          <a:xfrm>
            <a:off x="4587875" y="2203136"/>
            <a:ext cx="4098925" cy="976403"/>
          </a:xfrm>
          <a:prstGeom prst="rect">
            <a:avLst/>
          </a:prstGeom>
          <a:solidFill>
            <a:schemeClr val="accent3">
              <a:lumMod val="60000"/>
              <a:lumOff val="40000"/>
            </a:schemeClr>
          </a:solidFill>
        </p:spPr>
        <p:txBody>
          <a:bodyPr wrap="square" lIns="612000" tIns="72000" bIns="72000">
            <a:spAutoFit/>
          </a:bodyPr>
          <a:lstStyle/>
          <a:p>
            <a:r>
              <a:rPr lang="en-GB" dirty="0">
                <a:solidFill>
                  <a:schemeClr val="tx1">
                    <a:lumMod val="90000"/>
                    <a:lumOff val="10000"/>
                  </a:schemeClr>
                </a:solidFill>
              </a:rPr>
              <a:t>Top tip: think about what it </a:t>
            </a:r>
            <a:r>
              <a:rPr lang="en-GB" dirty="0" smtClean="0">
                <a:solidFill>
                  <a:schemeClr val="tx1">
                    <a:lumMod val="90000"/>
                    <a:lumOff val="10000"/>
                  </a:schemeClr>
                </a:solidFill>
              </a:rPr>
              <a:t/>
            </a:r>
            <a:br>
              <a:rPr lang="en-GB" dirty="0" smtClean="0">
                <a:solidFill>
                  <a:schemeClr val="tx1">
                    <a:lumMod val="90000"/>
                    <a:lumOff val="10000"/>
                  </a:schemeClr>
                </a:solidFill>
              </a:rPr>
            </a:br>
            <a:r>
              <a:rPr lang="en-GB" dirty="0" smtClean="0">
                <a:solidFill>
                  <a:schemeClr val="tx1">
                    <a:lumMod val="90000"/>
                    <a:lumOff val="10000"/>
                  </a:schemeClr>
                </a:solidFill>
              </a:rPr>
              <a:t>means </a:t>
            </a:r>
            <a:r>
              <a:rPr lang="en-GB" dirty="0">
                <a:solidFill>
                  <a:schemeClr val="tx1">
                    <a:lumMod val="90000"/>
                    <a:lumOff val="10000"/>
                  </a:schemeClr>
                </a:solidFill>
              </a:rPr>
              <a:t>when a number comes </a:t>
            </a:r>
            <a:r>
              <a:rPr lang="en-GB" dirty="0" smtClean="0">
                <a:solidFill>
                  <a:schemeClr val="tx1">
                    <a:lumMod val="90000"/>
                    <a:lumOff val="10000"/>
                  </a:schemeClr>
                </a:solidFill>
              </a:rPr>
              <a:t/>
            </a:r>
            <a:br>
              <a:rPr lang="en-GB" dirty="0" smtClean="0">
                <a:solidFill>
                  <a:schemeClr val="tx1">
                    <a:lumMod val="90000"/>
                    <a:lumOff val="10000"/>
                  </a:schemeClr>
                </a:solidFill>
              </a:rPr>
            </a:br>
            <a:r>
              <a:rPr lang="en-GB" dirty="0" smtClean="0">
                <a:solidFill>
                  <a:schemeClr val="tx1">
                    <a:lumMod val="90000"/>
                    <a:lumOff val="10000"/>
                  </a:schemeClr>
                </a:solidFill>
              </a:rPr>
              <a:t>directly </a:t>
            </a:r>
            <a:r>
              <a:rPr lang="en-GB" dirty="0">
                <a:solidFill>
                  <a:schemeClr val="tx1">
                    <a:lumMod val="90000"/>
                    <a:lumOff val="10000"/>
                  </a:schemeClr>
                </a:solidFill>
              </a:rPr>
              <a:t>before a letter.</a:t>
            </a:r>
          </a:p>
        </p:txBody>
      </p:sp>
      <p:sp>
        <p:nvSpPr>
          <p:cNvPr id="54" name="TextBox 53"/>
          <p:cNvSpPr txBox="1"/>
          <p:nvPr/>
        </p:nvSpPr>
        <p:spPr>
          <a:xfrm>
            <a:off x="5026025" y="3689740"/>
            <a:ext cx="1286336" cy="1203962"/>
          </a:xfrm>
          <a:prstGeom prst="rect">
            <a:avLst/>
          </a:prstGeom>
          <a:noFill/>
        </p:spPr>
        <p:txBody>
          <a:bodyPr wrap="square" lIns="0" tIns="0" rIns="0" bIns="0" rtlCol="0">
            <a:spAutoFit/>
          </a:bodyPr>
          <a:lstStyle/>
          <a:p>
            <a:pPr algn="just">
              <a:spcAft>
                <a:spcPts val="0"/>
              </a:spcAft>
            </a:pPr>
            <a:r>
              <a:rPr lang="en-GB" dirty="0" smtClean="0">
                <a:solidFill>
                  <a:srgbClr val="000000"/>
                </a:solidFill>
                <a:ea typeface="Calibri" panose="020F0502020204030204" pitchFamily="34" charset="0"/>
                <a:cs typeface="Calibri" panose="020F0502020204030204" pitchFamily="34" charset="0"/>
              </a:rPr>
              <a:t>5</a:t>
            </a:r>
            <a:r>
              <a:rPr lang="en-GB" i="1" dirty="0" smtClean="0">
                <a:latin typeface="STIX Two Math" panose="02020603050405020304" pitchFamily="18" charset="0"/>
                <a:ea typeface="STIX Two Math" panose="02020603050405020304" pitchFamily="18" charset="0"/>
                <a:cs typeface="STIX Two Math" panose="02020603050405020304" pitchFamily="18" charset="0"/>
              </a:rPr>
              <a:t>a</a:t>
            </a:r>
            <a:endParaRPr lang="en-GB" dirty="0" smtClean="0">
              <a:solidFill>
                <a:srgbClr val="00B050"/>
              </a:solidFill>
              <a:ea typeface="Calibri" panose="020F0502020204030204" pitchFamily="34" charset="0"/>
              <a:cs typeface="Calibri" panose="020F0502020204030204" pitchFamily="34" charset="0"/>
            </a:endParaRPr>
          </a:p>
          <a:p>
            <a:pPr algn="just">
              <a:spcAft>
                <a:spcPts val="0"/>
              </a:spcAft>
            </a:pPr>
            <a:endParaRPr lang="en-GB" dirty="0">
              <a:solidFill>
                <a:srgbClr val="00B050"/>
              </a:solidFill>
              <a:ea typeface="Calibri" panose="020F0502020204030204" pitchFamily="34" charset="0"/>
              <a:cs typeface="Calibri" panose="020F0502020204030204" pitchFamily="34" charset="0"/>
            </a:endParaRPr>
          </a:p>
          <a:p>
            <a:pPr algn="just">
              <a:spcAft>
                <a:spcPts val="0"/>
              </a:spcAft>
            </a:pPr>
            <a:r>
              <a:rPr lang="en-GB" dirty="0">
                <a:solidFill>
                  <a:srgbClr val="000000"/>
                </a:solidFill>
                <a:ea typeface="Calibri" panose="020F0502020204030204" pitchFamily="34" charset="0"/>
                <a:cs typeface="Calibri" panose="020F0502020204030204" pitchFamily="34" charset="0"/>
              </a:rPr>
              <a:t>4</a:t>
            </a:r>
            <a:r>
              <a:rPr lang="en-GB" i="1" dirty="0">
                <a:latin typeface="STIX Two Math" panose="02020603050405020304" pitchFamily="18" charset="0"/>
                <a:ea typeface="STIX Two Math" panose="02020603050405020304" pitchFamily="18" charset="0"/>
                <a:cs typeface="STIX Two Math" panose="02020603050405020304" pitchFamily="18" charset="0"/>
              </a:rPr>
              <a:t>a</a:t>
            </a:r>
            <a:r>
              <a:rPr lang="en-GB" dirty="0">
                <a:solidFill>
                  <a:srgbClr val="000000"/>
                </a:solidFill>
                <a:ea typeface="Calibri" panose="020F0502020204030204" pitchFamily="34" charset="0"/>
                <a:cs typeface="Calibri" panose="020F0502020204030204" pitchFamily="34" charset="0"/>
              </a:rPr>
              <a:t> – </a:t>
            </a:r>
            <a:r>
              <a:rPr lang="en-GB" i="1" dirty="0">
                <a:latin typeface="STIX Two Math" panose="02020603050405020304" pitchFamily="18" charset="0"/>
                <a:ea typeface="STIX Two Math" panose="02020603050405020304" pitchFamily="18" charset="0"/>
                <a:cs typeface="STIX Two Math" panose="02020603050405020304" pitchFamily="18" charset="0"/>
              </a:rPr>
              <a:t>c</a:t>
            </a:r>
            <a:r>
              <a:rPr lang="en-GB" dirty="0">
                <a:solidFill>
                  <a:srgbClr val="000000"/>
                </a:solidFill>
                <a:ea typeface="Calibri" panose="020F0502020204030204" pitchFamily="34" charset="0"/>
                <a:cs typeface="Calibri" panose="020F0502020204030204" pitchFamily="34" charset="0"/>
              </a:rPr>
              <a:t> </a:t>
            </a:r>
            <a:endParaRPr lang="en-GB" dirty="0">
              <a:solidFill>
                <a:srgbClr val="00B050"/>
              </a:solidFill>
              <a:ea typeface="Calibri" panose="020F0502020204030204" pitchFamily="34" charset="0"/>
              <a:cs typeface="Calibri" panose="020F0502020204030204" pitchFamily="34" charset="0"/>
            </a:endParaRPr>
          </a:p>
          <a:p>
            <a:pPr algn="just">
              <a:spcAft>
                <a:spcPts val="0"/>
              </a:spcAft>
            </a:pPr>
            <a:endParaRPr lang="en-GB" dirty="0">
              <a:ea typeface="Calibri" panose="020F0502020204030204" pitchFamily="34" charset="0"/>
              <a:cs typeface="Calibri" panose="020F0502020204030204" pitchFamily="34" charset="0"/>
            </a:endParaRPr>
          </a:p>
          <a:p>
            <a:pPr algn="just">
              <a:spcAft>
                <a:spcPts val="0"/>
              </a:spcAft>
            </a:pPr>
            <a:r>
              <a:rPr lang="en-GB" dirty="0">
                <a:solidFill>
                  <a:srgbClr val="000000"/>
                </a:solidFill>
                <a:ea typeface="Calibri" panose="020F0502020204030204" pitchFamily="34" charset="0"/>
                <a:cs typeface="Calibri" panose="020F0502020204030204" pitchFamily="34" charset="0"/>
              </a:rPr>
              <a:t>2</a:t>
            </a:r>
            <a:r>
              <a:rPr lang="en-GB" i="1" dirty="0">
                <a:latin typeface="STIX Two Math" panose="02020603050405020304" pitchFamily="18" charset="0"/>
                <a:ea typeface="STIX Two Math" panose="02020603050405020304" pitchFamily="18" charset="0"/>
                <a:cs typeface="STIX Two Math" panose="02020603050405020304" pitchFamily="18" charset="0"/>
              </a:rPr>
              <a:t>b</a:t>
            </a:r>
            <a:r>
              <a:rPr lang="en-GB" dirty="0">
                <a:solidFill>
                  <a:srgbClr val="000000"/>
                </a:solidFill>
                <a:ea typeface="Calibri" panose="020F0502020204030204" pitchFamily="34" charset="0"/>
                <a:cs typeface="Calibri" panose="020F0502020204030204" pitchFamily="34" charset="0"/>
              </a:rPr>
              <a:t> + </a:t>
            </a:r>
            <a:r>
              <a:rPr lang="en-GB" i="1" dirty="0" smtClean="0">
                <a:latin typeface="STIX Two Math" panose="02020603050405020304" pitchFamily="18" charset="0"/>
                <a:ea typeface="STIX Two Math" panose="02020603050405020304" pitchFamily="18" charset="0"/>
                <a:cs typeface="STIX Two Math" panose="02020603050405020304" pitchFamily="18" charset="0"/>
              </a:rPr>
              <a:t>a</a:t>
            </a:r>
            <a:endParaRPr lang="en-GB" dirty="0">
              <a:solidFill>
                <a:srgbClr val="00B050"/>
              </a:solidFill>
              <a:ea typeface="Calibri" panose="020F0502020204030204" pitchFamily="34" charset="0"/>
              <a:cs typeface="Calibri" panose="020F0502020204030204" pitchFamily="34" charset="0"/>
            </a:endParaRPr>
          </a:p>
          <a:p>
            <a:pPr algn="just">
              <a:spcAft>
                <a:spcPts val="0"/>
              </a:spcAft>
            </a:pPr>
            <a:endParaRPr lang="en-GB" dirty="0">
              <a:ea typeface="Calibri" panose="020F0502020204030204" pitchFamily="34" charset="0"/>
              <a:cs typeface="Calibri" panose="020F0502020204030204" pitchFamily="34" charset="0"/>
            </a:endParaRPr>
          </a:p>
          <a:p>
            <a:pPr algn="just">
              <a:spcAft>
                <a:spcPts val="0"/>
              </a:spcAft>
            </a:pPr>
            <a:r>
              <a:rPr lang="en-GB" i="1" dirty="0">
                <a:latin typeface="STIX Two Math" panose="02020603050405020304" pitchFamily="18" charset="0"/>
                <a:ea typeface="STIX Two Math" panose="02020603050405020304" pitchFamily="18" charset="0"/>
                <a:cs typeface="STIX Two Math" panose="02020603050405020304" pitchFamily="18" charset="0"/>
              </a:rPr>
              <a:t>ab</a:t>
            </a:r>
            <a:r>
              <a:rPr lang="en-GB" dirty="0">
                <a:solidFill>
                  <a:srgbClr val="000000"/>
                </a:solidFill>
                <a:ea typeface="Calibri" panose="020F0502020204030204" pitchFamily="34" charset="0"/>
                <a:cs typeface="Calibri" panose="020F0502020204030204" pitchFamily="34" charset="0"/>
              </a:rPr>
              <a:t> + </a:t>
            </a:r>
            <a:r>
              <a:rPr lang="en-GB" i="1" dirty="0" err="1">
                <a:latin typeface="STIX Two Math" panose="02020603050405020304" pitchFamily="18" charset="0"/>
                <a:ea typeface="STIX Two Math" panose="02020603050405020304" pitchFamily="18" charset="0"/>
                <a:cs typeface="STIX Two Math" panose="02020603050405020304" pitchFamily="18" charset="0"/>
              </a:rPr>
              <a:t>bc</a:t>
            </a:r>
            <a:r>
              <a:rPr lang="en-GB" dirty="0">
                <a:solidFill>
                  <a:srgbClr val="000000"/>
                </a:solidFill>
                <a:ea typeface="Calibri" panose="020F0502020204030204" pitchFamily="34" charset="0"/>
                <a:cs typeface="Calibri" panose="020F0502020204030204" pitchFamily="34" charset="0"/>
              </a:rPr>
              <a:t> </a:t>
            </a:r>
            <a:endParaRPr lang="en-GB" dirty="0">
              <a:ea typeface="Calibri" panose="020F0502020204030204" pitchFamily="34" charset="0"/>
              <a:cs typeface="Calibri" panose="020F0502020204030204" pitchFamily="34" charset="0"/>
            </a:endParaRPr>
          </a:p>
        </p:txBody>
      </p:sp>
      <p:sp>
        <p:nvSpPr>
          <p:cNvPr id="55" name="TextBox 54"/>
          <p:cNvSpPr txBox="1"/>
          <p:nvPr/>
        </p:nvSpPr>
        <p:spPr>
          <a:xfrm>
            <a:off x="8175621" y="3655057"/>
            <a:ext cx="482604" cy="1203962"/>
          </a:xfrm>
          <a:prstGeom prst="rect">
            <a:avLst/>
          </a:prstGeom>
          <a:noFill/>
        </p:spPr>
        <p:txBody>
          <a:bodyPr wrap="square" lIns="0" tIns="0" rIns="0" bIns="0" rtlCol="0">
            <a:spAutoFit/>
          </a:bodyPr>
          <a:lstStyle/>
          <a:p>
            <a:r>
              <a:rPr lang="en-GB" dirty="0" smtClean="0">
                <a:solidFill>
                  <a:srgbClr val="00B050"/>
                </a:solidFill>
              </a:rPr>
              <a:t>40</a:t>
            </a:r>
          </a:p>
          <a:p>
            <a:endParaRPr lang="en-GB" dirty="0">
              <a:solidFill>
                <a:srgbClr val="00B050"/>
              </a:solidFill>
            </a:endParaRPr>
          </a:p>
          <a:p>
            <a:r>
              <a:rPr lang="en-GB" dirty="0" smtClean="0">
                <a:solidFill>
                  <a:srgbClr val="00B050"/>
                </a:solidFill>
              </a:rPr>
              <a:t>28</a:t>
            </a:r>
          </a:p>
          <a:p>
            <a:endParaRPr lang="en-GB" dirty="0">
              <a:solidFill>
                <a:srgbClr val="00B050"/>
              </a:solidFill>
            </a:endParaRPr>
          </a:p>
          <a:p>
            <a:r>
              <a:rPr lang="en-GB" dirty="0" smtClean="0">
                <a:solidFill>
                  <a:srgbClr val="00B050"/>
                </a:solidFill>
              </a:rPr>
              <a:t>11</a:t>
            </a:r>
          </a:p>
          <a:p>
            <a:endParaRPr lang="en-GB" dirty="0">
              <a:solidFill>
                <a:srgbClr val="00B050"/>
              </a:solidFill>
            </a:endParaRPr>
          </a:p>
          <a:p>
            <a:r>
              <a:rPr lang="en-GB" dirty="0" smtClean="0">
                <a:solidFill>
                  <a:srgbClr val="00B050"/>
                </a:solidFill>
              </a:rPr>
              <a:t>18</a:t>
            </a:r>
            <a:endParaRPr lang="en-GB" dirty="0">
              <a:solidFill>
                <a:srgbClr val="00B050"/>
              </a:solidFill>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6056" y="1385450"/>
            <a:ext cx="1317796" cy="1794090"/>
          </a:xfrm>
          <a:prstGeom prst="rect">
            <a:avLst/>
          </a:prstGeom>
        </p:spPr>
      </p:pic>
      <p:sp>
        <p:nvSpPr>
          <p:cNvPr id="16" name="TextBox 15"/>
          <p:cNvSpPr txBox="1"/>
          <p:nvPr/>
        </p:nvSpPr>
        <p:spPr>
          <a:xfrm>
            <a:off x="3368628" y="3655057"/>
            <a:ext cx="687959" cy="1203962"/>
          </a:xfrm>
          <a:prstGeom prst="rect">
            <a:avLst/>
          </a:prstGeom>
          <a:noFill/>
        </p:spPr>
        <p:txBody>
          <a:bodyPr wrap="square" lIns="0" tIns="0" rIns="0" bIns="0" rtlCol="0">
            <a:spAutoFit/>
          </a:bodyPr>
          <a:lstStyle/>
          <a:p>
            <a:r>
              <a:rPr lang="en-GB" dirty="0" smtClean="0">
                <a:solidFill>
                  <a:srgbClr val="00B050"/>
                </a:solidFill>
              </a:rPr>
              <a:t>24</a:t>
            </a:r>
          </a:p>
          <a:p>
            <a:endParaRPr lang="en-GB" dirty="0">
              <a:solidFill>
                <a:srgbClr val="00B050"/>
              </a:solidFill>
            </a:endParaRPr>
          </a:p>
          <a:p>
            <a:r>
              <a:rPr lang="en-GB" dirty="0" smtClean="0">
                <a:solidFill>
                  <a:srgbClr val="00B050"/>
                </a:solidFill>
              </a:rPr>
              <a:t>13.5</a:t>
            </a:r>
          </a:p>
          <a:p>
            <a:endParaRPr lang="en-GB" dirty="0">
              <a:solidFill>
                <a:srgbClr val="00B050"/>
              </a:solidFill>
            </a:endParaRPr>
          </a:p>
          <a:p>
            <a:r>
              <a:rPr lang="en-GB" dirty="0" smtClean="0">
                <a:solidFill>
                  <a:srgbClr val="00B050"/>
                </a:solidFill>
              </a:rPr>
              <a:t>6.5</a:t>
            </a:r>
          </a:p>
          <a:p>
            <a:endParaRPr lang="en-GB" dirty="0">
              <a:solidFill>
                <a:srgbClr val="00B050"/>
              </a:solidFill>
            </a:endParaRPr>
          </a:p>
          <a:p>
            <a:r>
              <a:rPr lang="en-GB" dirty="0" smtClean="0">
                <a:solidFill>
                  <a:srgbClr val="00B050"/>
                </a:solidFill>
              </a:rPr>
              <a:t>32</a:t>
            </a:r>
            <a:endParaRPr lang="en-GB" dirty="0">
              <a:solidFill>
                <a:srgbClr val="00B050"/>
              </a:solidFill>
            </a:endParaRPr>
          </a:p>
        </p:txBody>
      </p:sp>
      <p:sp>
        <p:nvSpPr>
          <p:cNvPr id="17" name="TextBox 16"/>
          <p:cNvSpPr txBox="1"/>
          <p:nvPr/>
        </p:nvSpPr>
        <p:spPr>
          <a:xfrm>
            <a:off x="6148958" y="3655057"/>
            <a:ext cx="1769492" cy="1203962"/>
          </a:xfrm>
          <a:prstGeom prst="rect">
            <a:avLst/>
          </a:prstGeom>
          <a:noFill/>
        </p:spPr>
        <p:txBody>
          <a:bodyPr wrap="square" lIns="0" tIns="0" rIns="0" bIns="0" rtlCol="0">
            <a:spAutoFit/>
          </a:bodyPr>
          <a:lstStyle/>
          <a:p>
            <a:r>
              <a:rPr lang="en-GB" dirty="0" smtClean="0">
                <a:solidFill>
                  <a:srgbClr val="00B050"/>
                </a:solidFill>
              </a:rPr>
              <a:t>5 × 8</a:t>
            </a:r>
            <a:endParaRPr lang="en-GB" dirty="0" smtClean="0">
              <a:solidFill>
                <a:srgbClr val="00B050"/>
              </a:solidFill>
            </a:endParaRPr>
          </a:p>
          <a:p>
            <a:endParaRPr lang="en-GB" dirty="0">
              <a:solidFill>
                <a:srgbClr val="00B050"/>
              </a:solidFill>
            </a:endParaRPr>
          </a:p>
          <a:p>
            <a:r>
              <a:rPr lang="en-GB" dirty="0" smtClean="0">
                <a:solidFill>
                  <a:srgbClr val="00B050"/>
                </a:solidFill>
              </a:rPr>
              <a:t>4 × 8</a:t>
            </a:r>
            <a:r>
              <a:rPr lang="en-GB" dirty="0">
                <a:solidFill>
                  <a:srgbClr val="00B050"/>
                </a:solidFill>
              </a:rPr>
              <a:t> </a:t>
            </a:r>
            <a:r>
              <a:rPr lang="en-GB" dirty="0" smtClean="0">
                <a:solidFill>
                  <a:srgbClr val="00B050"/>
                </a:solidFill>
              </a:rPr>
              <a:t>− 4</a:t>
            </a:r>
            <a:endParaRPr lang="en-GB" dirty="0" smtClean="0">
              <a:solidFill>
                <a:srgbClr val="00B050"/>
              </a:solidFill>
            </a:endParaRPr>
          </a:p>
          <a:p>
            <a:endParaRPr lang="en-GB" dirty="0">
              <a:solidFill>
                <a:srgbClr val="00B050"/>
              </a:solidFill>
            </a:endParaRPr>
          </a:p>
          <a:p>
            <a:r>
              <a:rPr lang="en-GB" dirty="0" smtClean="0">
                <a:solidFill>
                  <a:srgbClr val="00B050"/>
                </a:solidFill>
              </a:rPr>
              <a:t>2 × 1.5 + 8</a:t>
            </a:r>
            <a:endParaRPr lang="en-GB" dirty="0" smtClean="0">
              <a:solidFill>
                <a:srgbClr val="00B050"/>
              </a:solidFill>
            </a:endParaRPr>
          </a:p>
          <a:p>
            <a:endParaRPr lang="en-GB" dirty="0">
              <a:solidFill>
                <a:srgbClr val="00B050"/>
              </a:solidFill>
            </a:endParaRPr>
          </a:p>
          <a:p>
            <a:r>
              <a:rPr lang="en-GB" dirty="0" smtClean="0">
                <a:solidFill>
                  <a:srgbClr val="00B050"/>
                </a:solidFill>
              </a:rPr>
              <a:t>8 × 1.5 + 1.5 × 4</a:t>
            </a:r>
            <a:endParaRPr lang="en-GB" dirty="0">
              <a:solidFill>
                <a:srgbClr val="00B050"/>
              </a:solidFill>
            </a:endParaRPr>
          </a:p>
        </p:txBody>
      </p:sp>
    </p:spTree>
    <p:extLst>
      <p:ext uri="{BB962C8B-B14F-4D97-AF65-F5344CB8AC3E}">
        <p14:creationId xmlns:p14="http://schemas.microsoft.com/office/powerpoint/2010/main" val="2444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2" end="2"/>
                                            </p:txEl>
                                          </p:spTgt>
                                        </p:tgtEl>
                                        <p:attrNameLst>
                                          <p:attrName>style.visibility</p:attrName>
                                        </p:attrNameLst>
                                      </p:cBhvr>
                                      <p:to>
                                        <p:strVal val="visible"/>
                                      </p:to>
                                    </p:set>
                                    <p:animEffect transition="in" filter="fade">
                                      <p:cBhvr>
                                        <p:cTn id="17" dur="500"/>
                                        <p:tgtEl>
                                          <p:spTgt spid="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xEl>
                                              <p:pRg st="4" end="4"/>
                                            </p:txEl>
                                          </p:spTgt>
                                        </p:tgtEl>
                                        <p:attrNameLst>
                                          <p:attrName>style.visibility</p:attrName>
                                        </p:attrNameLst>
                                      </p:cBhvr>
                                      <p:to>
                                        <p:strVal val="visible"/>
                                      </p:to>
                                    </p:set>
                                    <p:animEffect transition="in" filter="fade">
                                      <p:cBhvr>
                                        <p:cTn id="27" dur="500"/>
                                        <p:tgtEl>
                                          <p:spTgt spid="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animEffect transition="in" filter="fade">
                                      <p:cBhvr>
                                        <p:cTn id="37" dur="500"/>
                                        <p:tgtEl>
                                          <p:spTgt spid="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fade">
                                      <p:cBhvr>
                                        <p:cTn id="42" dur="500"/>
                                        <p:tgtEl>
                                          <p:spTgt spid="1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5">
                                            <p:txEl>
                                              <p:pRg st="0" end="0"/>
                                            </p:txEl>
                                          </p:spTgt>
                                        </p:tgtEl>
                                        <p:attrNameLst>
                                          <p:attrName>style.visibility</p:attrName>
                                        </p:attrNameLst>
                                      </p:cBhvr>
                                      <p:to>
                                        <p:strVal val="visible"/>
                                      </p:to>
                                    </p:set>
                                    <p:animEffect transition="in" filter="fade">
                                      <p:cBhvr>
                                        <p:cTn id="67" dur="500"/>
                                        <p:tgtEl>
                                          <p:spTgt spid="5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xEl>
                                              <p:pRg st="2" end="2"/>
                                            </p:txEl>
                                          </p:spTgt>
                                        </p:tgtEl>
                                        <p:attrNameLst>
                                          <p:attrName>style.visibility</p:attrName>
                                        </p:attrNameLst>
                                      </p:cBhvr>
                                      <p:to>
                                        <p:strVal val="visible"/>
                                      </p:to>
                                    </p:set>
                                    <p:animEffect transition="in" filter="fade">
                                      <p:cBhvr>
                                        <p:cTn id="72" dur="500"/>
                                        <p:tgtEl>
                                          <p:spTgt spid="17">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5">
                                            <p:txEl>
                                              <p:pRg st="2" end="2"/>
                                            </p:txEl>
                                          </p:spTgt>
                                        </p:tgtEl>
                                        <p:attrNameLst>
                                          <p:attrName>style.visibility</p:attrName>
                                        </p:attrNameLst>
                                      </p:cBhvr>
                                      <p:to>
                                        <p:strVal val="visible"/>
                                      </p:to>
                                    </p:set>
                                    <p:animEffect transition="in" filter="fade">
                                      <p:cBhvr>
                                        <p:cTn id="77" dur="500"/>
                                        <p:tgtEl>
                                          <p:spTgt spid="5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
                                            <p:txEl>
                                              <p:pRg st="4" end="4"/>
                                            </p:txEl>
                                          </p:spTgt>
                                        </p:tgtEl>
                                        <p:attrNameLst>
                                          <p:attrName>style.visibility</p:attrName>
                                        </p:attrNameLst>
                                      </p:cBhvr>
                                      <p:to>
                                        <p:strVal val="visible"/>
                                      </p:to>
                                    </p:set>
                                    <p:animEffect transition="in" filter="fade">
                                      <p:cBhvr>
                                        <p:cTn id="82" dur="500"/>
                                        <p:tgtEl>
                                          <p:spTgt spid="17">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5">
                                            <p:txEl>
                                              <p:pRg st="4" end="4"/>
                                            </p:txEl>
                                          </p:spTgt>
                                        </p:tgtEl>
                                        <p:attrNameLst>
                                          <p:attrName>style.visibility</p:attrName>
                                        </p:attrNameLst>
                                      </p:cBhvr>
                                      <p:to>
                                        <p:strVal val="visible"/>
                                      </p:to>
                                    </p:set>
                                    <p:animEffect transition="in" filter="fade">
                                      <p:cBhvr>
                                        <p:cTn id="87" dur="500"/>
                                        <p:tgtEl>
                                          <p:spTgt spid="55">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7">
                                            <p:txEl>
                                              <p:pRg st="6" end="6"/>
                                            </p:txEl>
                                          </p:spTgt>
                                        </p:tgtEl>
                                        <p:attrNameLst>
                                          <p:attrName>style.visibility</p:attrName>
                                        </p:attrNameLst>
                                      </p:cBhvr>
                                      <p:to>
                                        <p:strVal val="visible"/>
                                      </p:to>
                                    </p:set>
                                    <p:animEffect transition="in" filter="fade">
                                      <p:cBhvr>
                                        <p:cTn id="92" dur="500"/>
                                        <p:tgtEl>
                                          <p:spTgt spid="17">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5">
                                            <p:txEl>
                                              <p:pRg st="6" end="6"/>
                                            </p:txEl>
                                          </p:spTgt>
                                        </p:tgtEl>
                                        <p:attrNameLst>
                                          <p:attrName>style.visibility</p:attrName>
                                        </p:attrNameLst>
                                      </p:cBhvr>
                                      <p:to>
                                        <p:strVal val="visible"/>
                                      </p:to>
                                    </p:set>
                                    <p:animEffect transition="in" filter="fade">
                                      <p:cBhvr>
                                        <p:cTn id="97" dur="500"/>
                                        <p:tgtEl>
                                          <p:spTgt spid="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481762" y="1332210"/>
            <a:ext cx="2215825" cy="809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0" name="Rectangle 29"/>
          <p:cNvSpPr/>
          <p:nvPr/>
        </p:nvSpPr>
        <p:spPr>
          <a:xfrm>
            <a:off x="1964267"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
        <p:nvSpPr>
          <p:cNvPr id="7" name="Rectangle 6"/>
          <p:cNvSpPr/>
          <p:nvPr/>
        </p:nvSpPr>
        <p:spPr>
          <a:xfrm>
            <a:off x="445574" y="702863"/>
            <a:ext cx="1518693"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Substitution</a:t>
            </a:r>
            <a:endParaRPr lang="en-GB" sz="1600" b="1" dirty="0">
              <a:solidFill>
                <a:schemeClr val="bg1"/>
              </a:solidFill>
            </a:endParaRPr>
          </a:p>
        </p:txBody>
      </p:sp>
      <p:cxnSp>
        <p:nvCxnSpPr>
          <p:cNvPr id="8" name="Straight Connector 7"/>
          <p:cNvCxnSpPr/>
          <p:nvPr/>
        </p:nvCxnSpPr>
        <p:spPr>
          <a:xfrm>
            <a:off x="1964267"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32399" y="1526134"/>
            <a:ext cx="2114550" cy="523220"/>
          </a:xfrm>
          <a:prstGeom prst="rect">
            <a:avLst/>
          </a:prstGeom>
          <a:noFill/>
        </p:spPr>
        <p:txBody>
          <a:bodyPr wrap="square" rtlCol="0">
            <a:spAutoFit/>
          </a:bodyPr>
          <a:lstStyle/>
          <a:p>
            <a:pPr algn="ctr"/>
            <a:r>
              <a:rPr lang="en-GB" sz="2800" i="1" dirty="0">
                <a:solidFill>
                  <a:srgbClr val="000000"/>
                </a:solidFill>
                <a:latin typeface="STIX Two Math" panose="02020603050405020304" pitchFamily="18" charset="0"/>
                <a:ea typeface="STIX Two Math" panose="02020603050405020304" pitchFamily="18" charset="0"/>
                <a:cs typeface="STIX Two Math" panose="02020603050405020304" pitchFamily="18" charset="0"/>
              </a:rPr>
              <a:t>z</a:t>
            </a:r>
            <a:r>
              <a:rPr lang="en-GB" sz="2800" dirty="0">
                <a:solidFill>
                  <a:srgbClr val="000000"/>
                </a:solidFill>
                <a:ea typeface="Calibri" panose="020F0502020204030204" pitchFamily="34" charset="0"/>
                <a:cs typeface="Calibri" panose="020F0502020204030204" pitchFamily="34" charset="0"/>
              </a:rPr>
              <a:t> = 2</a:t>
            </a:r>
            <a:r>
              <a:rPr lang="en-GB" sz="2800" i="1" dirty="0">
                <a:solidFill>
                  <a:srgbClr val="000000"/>
                </a:solidFill>
                <a:latin typeface="STIX Two Math" panose="02020603050405020304" pitchFamily="18" charset="0"/>
                <a:ea typeface="STIX Two Math" panose="02020603050405020304" pitchFamily="18" charset="0"/>
                <a:cs typeface="STIX Two Math" panose="02020603050405020304" pitchFamily="18" charset="0"/>
              </a:rPr>
              <a:t>f</a:t>
            </a:r>
            <a:r>
              <a:rPr lang="en-GB" sz="2800" dirty="0">
                <a:solidFill>
                  <a:srgbClr val="000000"/>
                </a:solidFill>
                <a:ea typeface="Calibri" panose="020F0502020204030204" pitchFamily="34" charset="0"/>
                <a:cs typeface="Calibri" panose="020F0502020204030204" pitchFamily="34" charset="0"/>
              </a:rPr>
              <a:t> – </a:t>
            </a:r>
            <a:r>
              <a:rPr lang="en-GB" sz="2800" dirty="0" smtClean="0">
                <a:solidFill>
                  <a:srgbClr val="000000"/>
                </a:solidFill>
                <a:ea typeface="Calibri" panose="020F0502020204030204" pitchFamily="34" charset="0"/>
                <a:cs typeface="Calibri" panose="020F0502020204030204" pitchFamily="34" charset="0"/>
              </a:rPr>
              <a:t>5</a:t>
            </a:r>
            <a:endParaRPr lang="en-GB" sz="2800" dirty="0">
              <a:ea typeface="Calibri" panose="020F0502020204030204" pitchFamily="34" charset="0"/>
              <a:cs typeface="Calibri" panose="020F0502020204030204" pitchFamily="34" charset="0"/>
            </a:endParaRPr>
          </a:p>
        </p:txBody>
      </p:sp>
      <p:sp>
        <p:nvSpPr>
          <p:cNvPr id="3" name="TextBox 2"/>
          <p:cNvSpPr txBox="1"/>
          <p:nvPr/>
        </p:nvSpPr>
        <p:spPr>
          <a:xfrm>
            <a:off x="658649" y="1227465"/>
            <a:ext cx="5132551" cy="1277273"/>
          </a:xfrm>
          <a:prstGeom prst="rect">
            <a:avLst/>
          </a:prstGeom>
          <a:noFill/>
        </p:spPr>
        <p:txBody>
          <a:bodyPr wrap="square" rtlCol="0">
            <a:spAutoFit/>
          </a:bodyPr>
          <a:lstStyle/>
          <a:p>
            <a:pPr>
              <a:spcAft>
                <a:spcPts val="600"/>
              </a:spcAft>
            </a:pPr>
            <a:r>
              <a:rPr lang="en-GB" dirty="0"/>
              <a:t>Do you agree or disagree with each of these statements about </a:t>
            </a:r>
            <a:r>
              <a:rPr lang="en-GB" dirty="0" smtClean="0"/>
              <a:t>this formula?</a:t>
            </a:r>
          </a:p>
          <a:p>
            <a:pPr>
              <a:spcAft>
                <a:spcPts val="600"/>
              </a:spcAft>
            </a:pPr>
            <a:r>
              <a:rPr lang="en-GB" dirty="0" smtClean="0"/>
              <a:t>Try </a:t>
            </a:r>
            <a:r>
              <a:rPr lang="en-GB" dirty="0"/>
              <a:t>substituting numbers into the formula to test your thinking. </a:t>
            </a:r>
          </a:p>
        </p:txBody>
      </p:sp>
      <p:sp>
        <p:nvSpPr>
          <p:cNvPr id="5" name="Rectangle 4"/>
          <p:cNvSpPr/>
          <p:nvPr/>
        </p:nvSpPr>
        <p:spPr>
          <a:xfrm>
            <a:off x="458623" y="2764093"/>
            <a:ext cx="6885151" cy="432220"/>
          </a:xfrm>
          <a:prstGeom prst="rect">
            <a:avLst/>
          </a:prstGeom>
          <a:solidFill>
            <a:srgbClr val="58A4EA"/>
          </a:solidFill>
        </p:spPr>
        <p:txBody>
          <a:bodyPr wrap="square" lIns="324000" tIns="108000">
            <a:spAutoFit/>
          </a:bodyPr>
          <a:lstStyle/>
          <a:p>
            <a:r>
              <a:rPr lang="en-GB" dirty="0" smtClean="0">
                <a:solidFill>
                  <a:schemeClr val="bg1"/>
                </a:solidFill>
              </a:rPr>
              <a:t>1.  In </a:t>
            </a:r>
            <a:r>
              <a:rPr lang="en-GB" dirty="0">
                <a:solidFill>
                  <a:schemeClr val="bg1"/>
                </a:solidFill>
              </a:rPr>
              <a:t>this formula, </a:t>
            </a:r>
            <a:r>
              <a:rPr lang="en-GB" i="1" dirty="0">
                <a:solidFill>
                  <a:schemeClr val="bg1"/>
                </a:solidFill>
                <a:latin typeface="STIX Two Math" panose="02020603050405020304" pitchFamily="18" charset="0"/>
                <a:ea typeface="STIX Two Math" panose="02020603050405020304" pitchFamily="18" charset="0"/>
                <a:cs typeface="STIX Two Math" panose="02020603050405020304" pitchFamily="18" charset="0"/>
              </a:rPr>
              <a:t>z</a:t>
            </a:r>
            <a:r>
              <a:rPr lang="en-GB" dirty="0">
                <a:solidFill>
                  <a:schemeClr val="bg1"/>
                </a:solidFill>
              </a:rPr>
              <a:t> always equals 1 and </a:t>
            </a:r>
            <a:r>
              <a:rPr lang="en-GB" i="1" dirty="0">
                <a:solidFill>
                  <a:schemeClr val="bg1"/>
                </a:solidFill>
                <a:latin typeface="STIX Two Math" panose="02020603050405020304" pitchFamily="18" charset="0"/>
                <a:ea typeface="STIX Two Math" panose="02020603050405020304" pitchFamily="18" charset="0"/>
                <a:cs typeface="STIX Two Math" panose="02020603050405020304" pitchFamily="18" charset="0"/>
              </a:rPr>
              <a:t>f</a:t>
            </a:r>
            <a:r>
              <a:rPr lang="en-GB" dirty="0">
                <a:solidFill>
                  <a:schemeClr val="bg1"/>
                </a:solidFill>
              </a:rPr>
              <a:t> always equals 3.</a:t>
            </a:r>
          </a:p>
        </p:txBody>
      </p:sp>
      <p:sp>
        <p:nvSpPr>
          <p:cNvPr id="12" name="Rectangle 11"/>
          <p:cNvSpPr/>
          <p:nvPr/>
        </p:nvSpPr>
        <p:spPr>
          <a:xfrm>
            <a:off x="458623" y="4828338"/>
            <a:ext cx="6885151" cy="432220"/>
          </a:xfrm>
          <a:prstGeom prst="rect">
            <a:avLst/>
          </a:prstGeom>
          <a:solidFill>
            <a:srgbClr val="58A4EA"/>
          </a:solidFill>
        </p:spPr>
        <p:txBody>
          <a:bodyPr wrap="square" lIns="324000" tIns="108000">
            <a:spAutoFit/>
          </a:bodyPr>
          <a:lstStyle/>
          <a:p>
            <a:r>
              <a:rPr lang="en-GB" dirty="0" smtClean="0">
                <a:solidFill>
                  <a:schemeClr val="bg1"/>
                </a:solidFill>
              </a:rPr>
              <a:t>2.  In </a:t>
            </a:r>
            <a:r>
              <a:rPr lang="en-GB" dirty="0">
                <a:solidFill>
                  <a:schemeClr val="bg1"/>
                </a:solidFill>
              </a:rPr>
              <a:t>this formula, the value of </a:t>
            </a:r>
            <a:r>
              <a:rPr lang="en-GB" i="1" dirty="0">
                <a:solidFill>
                  <a:schemeClr val="bg1"/>
                </a:solidFill>
                <a:latin typeface="STIX Two Math" panose="02020603050405020304" pitchFamily="18" charset="0"/>
                <a:ea typeface="STIX Two Math" panose="02020603050405020304" pitchFamily="18" charset="0"/>
                <a:cs typeface="STIX Two Math" panose="02020603050405020304" pitchFamily="18" charset="0"/>
              </a:rPr>
              <a:t>z</a:t>
            </a:r>
            <a:r>
              <a:rPr lang="en-GB" dirty="0">
                <a:solidFill>
                  <a:schemeClr val="bg1"/>
                </a:solidFill>
              </a:rPr>
              <a:t> is 5 less than the value of </a:t>
            </a:r>
            <a:r>
              <a:rPr lang="en-GB" i="1" dirty="0">
                <a:solidFill>
                  <a:schemeClr val="bg1"/>
                </a:solidFill>
                <a:latin typeface="STIX Two Math" panose="02020603050405020304" pitchFamily="18" charset="0"/>
                <a:ea typeface="STIX Two Math" panose="02020603050405020304" pitchFamily="18" charset="0"/>
                <a:cs typeface="STIX Two Math" panose="02020603050405020304" pitchFamily="18" charset="0"/>
              </a:rPr>
              <a:t>f</a:t>
            </a:r>
            <a:r>
              <a:rPr lang="en-GB" dirty="0">
                <a:solidFill>
                  <a:schemeClr val="bg1"/>
                </a:solidFill>
              </a:rPr>
              <a:t>.</a:t>
            </a:r>
          </a:p>
        </p:txBody>
      </p:sp>
      <p:sp>
        <p:nvSpPr>
          <p:cNvPr id="10" name="Rectangle 9"/>
          <p:cNvSpPr/>
          <p:nvPr/>
        </p:nvSpPr>
        <p:spPr>
          <a:xfrm>
            <a:off x="668174" y="3247725"/>
            <a:ext cx="7847176" cy="1554272"/>
          </a:xfrm>
          <a:prstGeom prst="rect">
            <a:avLst/>
          </a:prstGeom>
        </p:spPr>
        <p:txBody>
          <a:bodyPr wrap="square">
            <a:spAutoFit/>
          </a:bodyPr>
          <a:lstStyle/>
          <a:p>
            <a:pPr>
              <a:spcAft>
                <a:spcPts val="600"/>
              </a:spcAft>
            </a:pPr>
            <a:r>
              <a:rPr lang="en-GB" dirty="0">
                <a:solidFill>
                  <a:srgbClr val="00B050"/>
                </a:solidFill>
              </a:rPr>
              <a:t>This statement is incorrect. </a:t>
            </a:r>
            <a:r>
              <a:rPr lang="en-GB" dirty="0">
                <a:solidFill>
                  <a:srgbClr val="00B050"/>
                </a:solidFill>
              </a:rPr>
              <a:t>When </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z</a:t>
            </a:r>
            <a:r>
              <a:rPr lang="en-GB" dirty="0">
                <a:solidFill>
                  <a:srgbClr val="00B050"/>
                </a:solidFill>
              </a:rPr>
              <a:t> = 1, </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f</a:t>
            </a:r>
            <a:r>
              <a:rPr lang="en-GB" dirty="0">
                <a:solidFill>
                  <a:srgbClr val="00B050"/>
                </a:solidFill>
              </a:rPr>
              <a:t> = 3, the formula is </a:t>
            </a:r>
            <a:r>
              <a:rPr lang="en-GB" dirty="0" smtClean="0">
                <a:solidFill>
                  <a:srgbClr val="00B050"/>
                </a:solidFill>
              </a:rPr>
              <a:t>correct.</a:t>
            </a:r>
            <a:r>
              <a:rPr lang="en-GB" dirty="0">
                <a:solidFill>
                  <a:srgbClr val="00B050"/>
                </a:solidFill>
              </a:rPr>
              <a:t> </a:t>
            </a:r>
            <a:r>
              <a:rPr lang="en-GB" dirty="0" smtClean="0">
                <a:solidFill>
                  <a:srgbClr val="00B050"/>
                </a:solidFill>
              </a:rPr>
              <a:t>However</a:t>
            </a:r>
            <a:r>
              <a:rPr lang="en-GB" dirty="0">
                <a:solidFill>
                  <a:srgbClr val="00B050"/>
                </a:solidFill>
              </a:rPr>
              <a:t>, we cannot state that </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z</a:t>
            </a:r>
            <a:r>
              <a:rPr lang="en-GB" dirty="0">
                <a:solidFill>
                  <a:srgbClr val="00B050"/>
                </a:solidFill>
              </a:rPr>
              <a:t> will always equal 1 and </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f</a:t>
            </a:r>
            <a:r>
              <a:rPr lang="en-GB" dirty="0">
                <a:solidFill>
                  <a:srgbClr val="00B050"/>
                </a:solidFill>
              </a:rPr>
              <a:t> </a:t>
            </a:r>
            <a:r>
              <a:rPr lang="en-GB" sz="1050" dirty="0" smtClean="0">
                <a:solidFill>
                  <a:srgbClr val="00B050"/>
                </a:solidFill>
              </a:rPr>
              <a:t> </a:t>
            </a:r>
            <a:r>
              <a:rPr lang="en-GB" dirty="0" smtClean="0">
                <a:solidFill>
                  <a:srgbClr val="00B050"/>
                </a:solidFill>
              </a:rPr>
              <a:t>will </a:t>
            </a:r>
            <a:r>
              <a:rPr lang="en-GB" dirty="0">
                <a:solidFill>
                  <a:srgbClr val="00B050"/>
                </a:solidFill>
              </a:rPr>
              <a:t>always equal 3. For example, if we substitute </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f</a:t>
            </a:r>
            <a:r>
              <a:rPr lang="en-GB" dirty="0">
                <a:solidFill>
                  <a:srgbClr val="00B050"/>
                </a:solidFill>
              </a:rPr>
              <a:t> = 4 and </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z</a:t>
            </a:r>
            <a:r>
              <a:rPr lang="en-GB" dirty="0">
                <a:solidFill>
                  <a:srgbClr val="00B050"/>
                </a:solidFill>
              </a:rPr>
              <a:t> = 3 into the formula, we find the formula still works: </a:t>
            </a:r>
          </a:p>
          <a:p>
            <a:pPr>
              <a:spcAft>
                <a:spcPts val="600"/>
              </a:spcAft>
            </a:pPr>
            <a:r>
              <a:rPr lang="en-GB" dirty="0">
                <a:solidFill>
                  <a:srgbClr val="00B050"/>
                </a:solidFill>
              </a:rPr>
              <a:t>2 × 4 – 5 = 3 </a:t>
            </a:r>
          </a:p>
        </p:txBody>
      </p:sp>
      <p:sp>
        <p:nvSpPr>
          <p:cNvPr id="16" name="Rectangle 15"/>
          <p:cNvSpPr/>
          <p:nvPr/>
        </p:nvSpPr>
        <p:spPr>
          <a:xfrm>
            <a:off x="668174" y="5314168"/>
            <a:ext cx="7720176" cy="646331"/>
          </a:xfrm>
          <a:prstGeom prst="rect">
            <a:avLst/>
          </a:prstGeom>
        </p:spPr>
        <p:txBody>
          <a:bodyPr wrap="square">
            <a:spAutoFit/>
          </a:bodyPr>
          <a:lstStyle/>
          <a:p>
            <a:r>
              <a:rPr lang="en-GB" dirty="0">
                <a:solidFill>
                  <a:srgbClr val="00B050"/>
                </a:solidFill>
              </a:rPr>
              <a:t>This statement is incorrect. The value of </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z</a:t>
            </a:r>
            <a:r>
              <a:rPr lang="en-GB" dirty="0">
                <a:solidFill>
                  <a:srgbClr val="00B050"/>
                </a:solidFill>
              </a:rPr>
              <a:t> is 5 less than the value of 2</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f</a:t>
            </a:r>
            <a:r>
              <a:rPr lang="en-GB" dirty="0">
                <a:solidFill>
                  <a:srgbClr val="00B050"/>
                </a:solidFill>
              </a:rPr>
              <a:t> (two lots of </a:t>
            </a:r>
            <a:r>
              <a:rPr lang="en-GB" i="1" dirty="0" smtClean="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f </a:t>
            </a:r>
            <a:r>
              <a:rPr lang="en-GB" sz="1100" i="1" dirty="0" smtClean="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 </a:t>
            </a:r>
            <a:r>
              <a:rPr lang="en-GB" dirty="0" smtClean="0">
                <a:solidFill>
                  <a:srgbClr val="00B050"/>
                </a:solidFill>
              </a:rPr>
              <a:t>), </a:t>
            </a:r>
            <a:r>
              <a:rPr lang="en-GB" dirty="0">
                <a:solidFill>
                  <a:srgbClr val="00B050"/>
                </a:solidFill>
              </a:rPr>
              <a:t>not 5 less than the value of </a:t>
            </a:r>
            <a:r>
              <a:rPr lang="en-GB" i="1" dirty="0">
                <a:solidFill>
                  <a:srgbClr val="00B050"/>
                </a:solidFill>
                <a:latin typeface="STIX Two Math" panose="02020603050405020304" pitchFamily="18" charset="0"/>
                <a:ea typeface="STIX Two Math" panose="02020603050405020304" pitchFamily="18" charset="0"/>
                <a:cs typeface="STIX Two Math" panose="02020603050405020304" pitchFamily="18" charset="0"/>
              </a:rPr>
              <a:t>f</a:t>
            </a:r>
            <a:r>
              <a:rPr lang="en-GB" dirty="0">
                <a:solidFill>
                  <a:srgbClr val="00B050"/>
                </a:solidFill>
              </a:rPr>
              <a:t> on its own. </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1964267"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8" name="Rectangle 7"/>
          <p:cNvSpPr/>
          <p:nvPr/>
        </p:nvSpPr>
        <p:spPr>
          <a:xfrm>
            <a:off x="445574" y="702863"/>
            <a:ext cx="1518693"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Substitution</a:t>
            </a:r>
            <a:endParaRPr lang="en-GB" sz="1600" b="1" dirty="0">
              <a:solidFill>
                <a:schemeClr val="bg1"/>
              </a:solidFill>
            </a:endParaRPr>
          </a:p>
        </p:txBody>
      </p:sp>
      <p:cxnSp>
        <p:nvCxnSpPr>
          <p:cNvPr id="9" name="Straight Connector 8"/>
          <p:cNvCxnSpPr/>
          <p:nvPr/>
        </p:nvCxnSpPr>
        <p:spPr>
          <a:xfrm>
            <a:off x="1964267"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76274" y="1234799"/>
            <a:ext cx="7712075" cy="646331"/>
          </a:xfrm>
          <a:prstGeom prst="rect">
            <a:avLst/>
          </a:prstGeom>
        </p:spPr>
        <p:txBody>
          <a:bodyPr wrap="square">
            <a:spAutoFit/>
          </a:bodyPr>
          <a:lstStyle/>
          <a:p>
            <a:r>
              <a:rPr lang="en-GB" dirty="0"/>
              <a:t>By using substitution, give each of the shapes a different value so that the value of the expression is a multiple of 3. Find four different possibilities. </a:t>
            </a:r>
          </a:p>
        </p:txBody>
      </p:sp>
      <p:sp>
        <p:nvSpPr>
          <p:cNvPr id="13" name="Isosceles Triangle 12"/>
          <p:cNvSpPr/>
          <p:nvPr/>
        </p:nvSpPr>
        <p:spPr>
          <a:xfrm>
            <a:off x="755650" y="3998864"/>
            <a:ext cx="747469" cy="745067"/>
          </a:xfrm>
          <a:prstGeom prst="triangle">
            <a:avLst/>
          </a:prstGeom>
          <a:solidFill>
            <a:srgbClr val="92D05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58051" y="2038594"/>
            <a:ext cx="745068" cy="745068"/>
          </a:xfrm>
          <a:prstGeom prst="ellipse">
            <a:avLst/>
          </a:prstGeom>
          <a:solidFill>
            <a:schemeClr val="accent2"/>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art 4"/>
          <p:cNvSpPr/>
          <p:nvPr/>
        </p:nvSpPr>
        <p:spPr>
          <a:xfrm>
            <a:off x="755650" y="3056467"/>
            <a:ext cx="733425" cy="745068"/>
          </a:xfrm>
          <a:prstGeom prst="heart">
            <a:avLst/>
          </a:prstGeom>
          <a:solidFill>
            <a:schemeClr val="accent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6908800" y="2455843"/>
            <a:ext cx="747469" cy="745067"/>
          </a:xfrm>
          <a:prstGeom prst="triangle">
            <a:avLst/>
          </a:prstGeom>
          <a:solidFill>
            <a:srgbClr val="92D05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333938" y="2455843"/>
            <a:ext cx="745068" cy="745068"/>
          </a:xfrm>
          <a:prstGeom prst="ellipse">
            <a:avLst/>
          </a:prstGeom>
          <a:solidFill>
            <a:schemeClr val="accent2"/>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art 23"/>
          <p:cNvSpPr/>
          <p:nvPr/>
        </p:nvSpPr>
        <p:spPr>
          <a:xfrm>
            <a:off x="5629809" y="2455843"/>
            <a:ext cx="733425" cy="745068"/>
          </a:xfrm>
          <a:prstGeom prst="heart">
            <a:avLst/>
          </a:prstGeom>
          <a:solidFill>
            <a:schemeClr val="accent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630178" y="2213798"/>
            <a:ext cx="2335990" cy="369332"/>
          </a:xfrm>
          <a:prstGeom prst="rect">
            <a:avLst/>
          </a:prstGeom>
        </p:spPr>
        <p:txBody>
          <a:bodyPr wrap="square">
            <a:spAutoFit/>
          </a:bodyPr>
          <a:lstStyle/>
          <a:p>
            <a:r>
              <a:rPr lang="en-GB" dirty="0" smtClean="0"/>
              <a:t>= a square number</a:t>
            </a:r>
            <a:endParaRPr lang="en-GB" dirty="0"/>
          </a:p>
        </p:txBody>
      </p:sp>
      <p:sp>
        <p:nvSpPr>
          <p:cNvPr id="26" name="Rectangle 25"/>
          <p:cNvSpPr/>
          <p:nvPr/>
        </p:nvSpPr>
        <p:spPr>
          <a:xfrm>
            <a:off x="1630178" y="3244334"/>
            <a:ext cx="2335990" cy="369332"/>
          </a:xfrm>
          <a:prstGeom prst="rect">
            <a:avLst/>
          </a:prstGeom>
        </p:spPr>
        <p:txBody>
          <a:bodyPr wrap="square">
            <a:spAutoFit/>
          </a:bodyPr>
          <a:lstStyle/>
          <a:p>
            <a:r>
              <a:rPr lang="en-GB" dirty="0" smtClean="0"/>
              <a:t>= a prime number</a:t>
            </a:r>
            <a:endParaRPr lang="en-GB" dirty="0"/>
          </a:p>
        </p:txBody>
      </p:sp>
      <p:sp>
        <p:nvSpPr>
          <p:cNvPr id="27" name="Rectangle 26"/>
          <p:cNvSpPr/>
          <p:nvPr/>
        </p:nvSpPr>
        <p:spPr>
          <a:xfrm>
            <a:off x="1630178" y="4174068"/>
            <a:ext cx="1906831" cy="369332"/>
          </a:xfrm>
          <a:prstGeom prst="rect">
            <a:avLst/>
          </a:prstGeom>
        </p:spPr>
        <p:txBody>
          <a:bodyPr wrap="square">
            <a:spAutoFit/>
          </a:bodyPr>
          <a:lstStyle/>
          <a:p>
            <a:r>
              <a:rPr lang="en-GB" dirty="0" smtClean="0"/>
              <a:t>= a multiple of 4</a:t>
            </a:r>
            <a:endParaRPr lang="en-GB" dirty="0"/>
          </a:p>
        </p:txBody>
      </p:sp>
      <p:sp>
        <p:nvSpPr>
          <p:cNvPr id="28" name="Rectangle 27"/>
          <p:cNvSpPr/>
          <p:nvPr/>
        </p:nvSpPr>
        <p:spPr>
          <a:xfrm>
            <a:off x="5070534" y="2586560"/>
            <a:ext cx="541522" cy="461665"/>
          </a:xfrm>
          <a:prstGeom prst="rect">
            <a:avLst/>
          </a:prstGeom>
        </p:spPr>
        <p:txBody>
          <a:bodyPr wrap="square">
            <a:spAutoFit/>
          </a:bodyPr>
          <a:lstStyle/>
          <a:p>
            <a:pPr algn="ctr"/>
            <a:r>
              <a:rPr lang="en-GB" sz="2400" dirty="0" smtClean="0"/>
              <a:t>+</a:t>
            </a:r>
            <a:endParaRPr lang="en-GB" sz="2400" dirty="0"/>
          </a:p>
        </p:txBody>
      </p:sp>
      <p:sp>
        <p:nvSpPr>
          <p:cNvPr id="29" name="Rectangle 28"/>
          <p:cNvSpPr/>
          <p:nvPr/>
        </p:nvSpPr>
        <p:spPr>
          <a:xfrm>
            <a:off x="6401090" y="2586560"/>
            <a:ext cx="541522" cy="461665"/>
          </a:xfrm>
          <a:prstGeom prst="rect">
            <a:avLst/>
          </a:prstGeom>
        </p:spPr>
        <p:txBody>
          <a:bodyPr wrap="square">
            <a:spAutoFit/>
          </a:bodyPr>
          <a:lstStyle/>
          <a:p>
            <a:pPr algn="ctr"/>
            <a:r>
              <a:rPr lang="en-GB" sz="2400" dirty="0"/>
              <a:t>+</a:t>
            </a:r>
            <a:endParaRPr lang="en-GB" sz="2400" dirty="0"/>
          </a:p>
        </p:txBody>
      </p:sp>
      <p:sp>
        <p:nvSpPr>
          <p:cNvPr id="11" name="TextBox 10"/>
          <p:cNvSpPr txBox="1"/>
          <p:nvPr/>
        </p:nvSpPr>
        <p:spPr>
          <a:xfrm>
            <a:off x="4495863" y="3364323"/>
            <a:ext cx="3263899" cy="646331"/>
          </a:xfrm>
          <a:prstGeom prst="rect">
            <a:avLst/>
          </a:prstGeom>
          <a:noFill/>
        </p:spPr>
        <p:txBody>
          <a:bodyPr wrap="square" rtlCol="0">
            <a:spAutoFit/>
          </a:bodyPr>
          <a:lstStyle/>
          <a:p>
            <a:pPr algn="ctr">
              <a:spcAft>
                <a:spcPts val="1200"/>
              </a:spcAft>
            </a:pPr>
            <a:r>
              <a:rPr lang="en-GB" dirty="0">
                <a:solidFill>
                  <a:srgbClr val="00B050"/>
                </a:solidFill>
              </a:rPr>
              <a:t>A variety of answers are possible, for example</a:t>
            </a:r>
            <a:r>
              <a:rPr lang="en-GB" dirty="0" smtClean="0">
                <a:solidFill>
                  <a:srgbClr val="00B050"/>
                </a:solidFill>
              </a:rPr>
              <a:t>:</a:t>
            </a:r>
            <a:endParaRPr lang="en-GB" dirty="0">
              <a:solidFill>
                <a:srgbClr val="00B050"/>
              </a:solidFill>
            </a:endParaRPr>
          </a:p>
        </p:txBody>
      </p:sp>
      <p:sp>
        <p:nvSpPr>
          <p:cNvPr id="20" name="TextBox 19"/>
          <p:cNvSpPr txBox="1"/>
          <p:nvPr/>
        </p:nvSpPr>
        <p:spPr>
          <a:xfrm>
            <a:off x="4577198" y="3331627"/>
            <a:ext cx="4238334" cy="1661993"/>
          </a:xfrm>
          <a:prstGeom prst="rect">
            <a:avLst/>
          </a:prstGeom>
          <a:noFill/>
        </p:spPr>
        <p:txBody>
          <a:bodyPr wrap="square" rtlCol="0">
            <a:spAutoFit/>
          </a:bodyPr>
          <a:lstStyle/>
          <a:p>
            <a:pPr>
              <a:spcAft>
                <a:spcPts val="1200"/>
              </a:spcAft>
              <a:tabLst>
                <a:tab pos="542925" algn="l"/>
                <a:tab pos="1257300" algn="l"/>
                <a:tab pos="1971675" algn="l"/>
                <a:tab pos="2600325" algn="l"/>
                <a:tab pos="3228975" algn="l"/>
              </a:tabLst>
            </a:pPr>
            <a:r>
              <a:rPr lang="en-GB" dirty="0" smtClean="0">
                <a:solidFill>
                  <a:srgbClr val="00B050"/>
                </a:solidFill>
              </a:rPr>
              <a:t>4 	+ 	11 	+ 	12	= </a:t>
            </a:r>
            <a:r>
              <a:rPr lang="en-GB" dirty="0">
                <a:solidFill>
                  <a:srgbClr val="00B050"/>
                </a:solidFill>
              </a:rPr>
              <a:t>27 </a:t>
            </a:r>
            <a:endParaRPr lang="en-GB" dirty="0" smtClean="0">
              <a:solidFill>
                <a:srgbClr val="00B050"/>
              </a:solidFill>
            </a:endParaRPr>
          </a:p>
          <a:p>
            <a:pPr>
              <a:spcAft>
                <a:spcPts val="1200"/>
              </a:spcAft>
              <a:tabLst>
                <a:tab pos="542925" algn="l"/>
                <a:tab pos="1257300" algn="l"/>
                <a:tab pos="1971675" algn="l"/>
                <a:tab pos="2600325" algn="l"/>
                <a:tab pos="3228975" algn="l"/>
              </a:tabLst>
            </a:pPr>
            <a:r>
              <a:rPr lang="en-GB" dirty="0" smtClean="0">
                <a:solidFill>
                  <a:srgbClr val="00B050"/>
                </a:solidFill>
              </a:rPr>
              <a:t>9 </a:t>
            </a:r>
            <a:r>
              <a:rPr lang="en-GB" dirty="0" smtClean="0">
                <a:solidFill>
                  <a:srgbClr val="00B050"/>
                </a:solidFill>
              </a:rPr>
              <a:t>	+ 	7 	+ 	8 	= </a:t>
            </a:r>
            <a:r>
              <a:rPr lang="en-GB" dirty="0">
                <a:solidFill>
                  <a:srgbClr val="00B050"/>
                </a:solidFill>
              </a:rPr>
              <a:t>24</a:t>
            </a:r>
          </a:p>
          <a:p>
            <a:pPr>
              <a:spcAft>
                <a:spcPts val="1200"/>
              </a:spcAft>
              <a:tabLst>
                <a:tab pos="542925" algn="l"/>
                <a:tab pos="1257300" algn="l"/>
                <a:tab pos="1971675" algn="l"/>
                <a:tab pos="2600325" algn="l"/>
                <a:tab pos="3228975" algn="l"/>
              </a:tabLst>
            </a:pPr>
            <a:r>
              <a:rPr lang="en-GB" dirty="0">
                <a:solidFill>
                  <a:srgbClr val="00B050"/>
                </a:solidFill>
              </a:rPr>
              <a:t>16 </a:t>
            </a:r>
            <a:r>
              <a:rPr lang="en-GB" dirty="0" smtClean="0">
                <a:solidFill>
                  <a:srgbClr val="00B050"/>
                </a:solidFill>
              </a:rPr>
              <a:t>	+ 	13 	+ 	4 	= </a:t>
            </a:r>
            <a:r>
              <a:rPr lang="en-GB" dirty="0">
                <a:solidFill>
                  <a:srgbClr val="00B050"/>
                </a:solidFill>
              </a:rPr>
              <a:t>33</a:t>
            </a:r>
          </a:p>
          <a:p>
            <a:pPr>
              <a:spcAft>
                <a:spcPts val="1200"/>
              </a:spcAft>
              <a:tabLst>
                <a:tab pos="542925" algn="l"/>
                <a:tab pos="1257300" algn="l"/>
                <a:tab pos="1971675" algn="l"/>
                <a:tab pos="2600325" algn="l"/>
                <a:tab pos="3228975" algn="l"/>
              </a:tabLst>
            </a:pPr>
            <a:r>
              <a:rPr lang="en-GB" dirty="0">
                <a:solidFill>
                  <a:srgbClr val="00B050"/>
                </a:solidFill>
              </a:rPr>
              <a:t>25 </a:t>
            </a:r>
            <a:r>
              <a:rPr lang="en-GB" dirty="0" smtClean="0">
                <a:solidFill>
                  <a:srgbClr val="00B050"/>
                </a:solidFill>
              </a:rPr>
              <a:t>	+ 	5 	+ 	12 	= </a:t>
            </a:r>
            <a:r>
              <a:rPr lang="en-GB" dirty="0" smtClean="0">
                <a:solidFill>
                  <a:srgbClr val="00B050"/>
                </a:solidFill>
              </a:rPr>
              <a:t>42</a:t>
            </a:r>
            <a:endParaRPr lang="en-GB" dirty="0">
              <a:solidFill>
                <a:srgbClr val="00B050"/>
              </a:solidFill>
            </a:endParaRP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xEl>
                                              <p:pRg st="0" end="0"/>
                                            </p:txEl>
                                          </p:spTgt>
                                        </p:tgtEl>
                                      </p:cBhvr>
                                    </p:animEffect>
                                    <p:set>
                                      <p:cBhvr>
                                        <p:cTn id="12" dur="1" fill="hold">
                                          <p:stCondLst>
                                            <p:cond delay="499"/>
                                          </p:stCondLst>
                                        </p:cTn>
                                        <p:tgtEl>
                                          <p:spTgt spid="11">
                                            <p:txEl>
                                              <p:pRg st="0" end="0"/>
                                            </p:txEl>
                                          </p:spTgt>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500"/>
                                        <p:tgtEl>
                                          <p:spTgt spid="2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animEffect transition="in" filter="fade">
                                      <p:cBhvr>
                                        <p:cTn id="31"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xmlns=""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xmlns=""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107"/>
            <a:ext cx="2722090" cy="3849436"/>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xmlns=""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3107"/>
            <a:ext cx="2722090" cy="3849436"/>
          </a:xfrm>
          <a:prstGeom prst="rect">
            <a:avLst/>
          </a:prstGeom>
          <a:effectLst>
            <a:outerShdw blurRad="63500" sx="102000" sy="102000" algn="ctr" rotWithShape="0">
              <a:prstClr val="black">
                <a:alpha val="20000"/>
              </a:prstClr>
            </a:outerShdw>
          </a:effectLst>
        </p:spPr>
      </p:pic>
      <p:sp>
        <p:nvSpPr>
          <p:cNvPr id="16" name="Rectangle 15"/>
          <p:cNvSpPr/>
          <p:nvPr/>
        </p:nvSpPr>
        <p:spPr>
          <a:xfrm>
            <a:off x="445574" y="702863"/>
            <a:ext cx="1518693"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Substitution</a:t>
            </a:r>
            <a:endParaRPr lang="en-GB" sz="1600" b="1" dirty="0">
              <a:solidFill>
                <a:schemeClr val="bg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465" t="988" r="51397" b="17161"/>
          <a:stretch/>
        </p:blipFill>
        <p:spPr>
          <a:xfrm rot="1423806">
            <a:off x="2646051" y="3011016"/>
            <a:ext cx="720000" cy="176800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3909" t="3704" r="4084" b="25802"/>
          <a:stretch/>
        </p:blipFill>
        <p:spPr>
          <a:xfrm rot="1636421">
            <a:off x="1074969" y="2372974"/>
            <a:ext cx="1440000" cy="1560228"/>
          </a:xfrm>
          <a:prstGeom prst="rect">
            <a:avLst/>
          </a:prstGeom>
        </p:spPr>
      </p:pic>
      <p:pic>
        <p:nvPicPr>
          <p:cNvPr id="22" name="Boy Writing">
            <a:extLst>
              <a:ext uri="{FF2B5EF4-FFF2-40B4-BE49-F238E27FC236}">
                <a16:creationId xmlns:a16="http://schemas.microsoft.com/office/drawing/2014/main" xmlns=""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60378" y="450056"/>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a:t>
            </a:r>
            <a:r>
              <a:rPr lang="en-GB" sz="2000" dirty="0" smtClean="0">
                <a:solidFill>
                  <a:schemeClr val="bg1"/>
                </a:solidFill>
                <a:latin typeface="Tuffy" panose="020B0603060100000000" pitchFamily="34" charset="0"/>
                <a:ea typeface="Tuffy" panose="020B0603060100000000" pitchFamily="34" charset="0"/>
              </a:rPr>
              <a:t>scheme </a:t>
            </a:r>
            <a:r>
              <a:rPr lang="en-GB" sz="2000" dirty="0">
                <a:solidFill>
                  <a:schemeClr val="bg1"/>
                </a:solidFill>
                <a:latin typeface="Tuffy" panose="020B0603060100000000" pitchFamily="34" charset="0"/>
                <a:ea typeface="Tuffy" panose="020B0603060100000000" pitchFamily="34" charset="0"/>
              </a:rPr>
              <a:t>of work </a:t>
            </a:r>
            <a:r>
              <a:rPr lang="en-GB" sz="2000" dirty="0" smtClean="0">
                <a:solidFill>
                  <a:schemeClr val="bg1"/>
                </a:solidFill>
                <a:latin typeface="Tuffy" panose="020B0603060100000000" pitchFamily="34" charset="0"/>
                <a:ea typeface="Tuffy" panose="020B0603060100000000" pitchFamily="34" charset="0"/>
              </a:rPr>
              <a:t/>
            </a:r>
            <a:br>
              <a:rPr lang="en-GB" sz="2000" dirty="0" smtClean="0">
                <a:solidFill>
                  <a:schemeClr val="bg1"/>
                </a:solidFill>
                <a:latin typeface="Tuffy" panose="020B0603060100000000" pitchFamily="34" charset="0"/>
                <a:ea typeface="Tuffy" panose="020B0603060100000000" pitchFamily="34" charset="0"/>
              </a:rPr>
            </a:br>
            <a:r>
              <a:rPr lang="en-GB" sz="2000" dirty="0" smtClean="0">
                <a:solidFill>
                  <a:schemeClr val="bg1"/>
                </a:solidFill>
                <a:latin typeface="Tuffy" panose="020B0603060100000000" pitchFamily="34" charset="0"/>
                <a:ea typeface="Tuffy" panose="020B0603060100000000" pitchFamily="34" charset="0"/>
              </a:rPr>
              <a:t>with </a:t>
            </a:r>
            <a:r>
              <a:rPr lang="en-GB" sz="2000" dirty="0">
                <a:solidFill>
                  <a:schemeClr val="bg1"/>
                </a:solidFill>
                <a:latin typeface="Tuffy" panose="020B0603060100000000" pitchFamily="34" charset="0"/>
                <a:ea typeface="Tuffy" panose="020B0603060100000000" pitchFamily="34" charset="0"/>
              </a:rPr>
              <a:t>over 4000 </a:t>
            </a:r>
            <a:r>
              <a:rPr lang="en-GB" sz="2000" dirty="0" smtClean="0">
                <a:solidFill>
                  <a:schemeClr val="bg1"/>
                </a:solidFill>
                <a:latin typeface="Tuffy" panose="020B0603060100000000" pitchFamily="34" charset="0"/>
                <a:ea typeface="Tuffy" panose="020B0603060100000000" pitchFamily="34" charset="0"/>
              </a:rPr>
              <a:t>resources.</a:t>
            </a:r>
            <a:endParaRPr lang="en-GB" sz="2000" dirty="0">
              <a:solidFill>
                <a:schemeClr val="bg1"/>
              </a:solidFill>
              <a:latin typeface="Tuffy" panose="020B0603060100000000" pitchFamily="34" charset="0"/>
              <a:ea typeface="Tuffy" panose="020B0603060100000000"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smtClean="0">
                <a:solidFill>
                  <a:schemeClr val="bg1"/>
                </a:solidFill>
                <a:latin typeface="Tuffy" panose="020B0603060100000000" pitchFamily="34" charset="0"/>
                <a:ea typeface="Tuffy" panose="020B0603060100000000" pitchFamily="34" charset="0"/>
              </a:rPr>
              <a:t>Need Planning to Complement this Resource?</a:t>
            </a:r>
            <a:endParaRPr lang="en-GB" sz="2900" b="1" dirty="0">
              <a:solidFill>
                <a:schemeClr val="bg1"/>
              </a:solidFill>
              <a:latin typeface="Tuffy" panose="020B0603060100000000" pitchFamily="34" charset="0"/>
              <a:ea typeface="Tuffy" panose="020B0603060100000000" pitchFamily="34" charset="0"/>
            </a:endParaRPr>
          </a:p>
        </p:txBody>
      </p:sp>
      <p:sp>
        <p:nvSpPr>
          <p:cNvPr id="23" name="Rectangle 22"/>
          <p:cNvSpPr/>
          <p:nvPr/>
        </p:nvSpPr>
        <p:spPr>
          <a:xfrm>
            <a:off x="755650" y="1866003"/>
            <a:ext cx="7632700" cy="430887"/>
          </a:xfrm>
          <a:prstGeom prst="rect">
            <a:avLst/>
          </a:prstGeom>
          <a:solidFill>
            <a:schemeClr val="bg1"/>
          </a:solidFill>
        </p:spPr>
        <p:txBody>
          <a:bodyPr wrap="square">
            <a:spAutoFit/>
          </a:bodyPr>
          <a:lstStyle/>
          <a:p>
            <a:pPr lvl="0" algn="ctr">
              <a:lnSpc>
                <a:spcPct val="110000"/>
              </a:lnSpc>
            </a:pPr>
            <a:r>
              <a:rPr lang="en-GB" sz="2000" b="1" dirty="0" smtClean="0">
                <a:solidFill>
                  <a:srgbClr val="014482"/>
                </a:solidFill>
                <a:latin typeface="Tuffy" panose="020B0603060100000000" pitchFamily="34" charset="0"/>
                <a:ea typeface="Tuffy" panose="020B0603060100000000" pitchFamily="34" charset="0"/>
              </a:rPr>
              <a:t>Use simple formulae</a:t>
            </a:r>
            <a:endParaRPr lang="en-GB" sz="2000" b="1" dirty="0">
              <a:solidFill>
                <a:srgbClr val="014482"/>
              </a:solidFill>
              <a:latin typeface="Tuffy" panose="020B0603060100000000" pitchFamily="34" charset="0"/>
              <a:ea typeface="Tuffy" panose="020B0603060100000000" pitchFamily="34" charset="0"/>
            </a:endParaRPr>
          </a:p>
        </p:txBody>
      </p:sp>
      <p:sp>
        <p:nvSpPr>
          <p:cNvPr id="24" name="Rectangle 23"/>
          <p:cNvSpPr/>
          <p:nvPr/>
        </p:nvSpPr>
        <p:spPr>
          <a:xfrm>
            <a:off x="3076674" y="1448563"/>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t>
            </a:r>
            <a:r>
              <a:rPr lang="en-GB" sz="2000" b="1" dirty="0" smtClean="0">
                <a:solidFill>
                  <a:schemeClr val="bg1"/>
                </a:solidFill>
                <a:latin typeface="Tuffy" panose="020B0603060100000000" pitchFamily="34" charset="0"/>
                <a:ea typeface="Tuffy" panose="020B0603060100000000" pitchFamily="34" charset="0"/>
              </a:rPr>
              <a:t>Aim</a:t>
            </a:r>
            <a:endParaRPr lang="en-GB" sz="2000" b="1" dirty="0">
              <a:solidFill>
                <a:schemeClr val="bg1"/>
              </a:solidFill>
              <a:latin typeface="Tuffy" panose="020B0603060100000000" pitchFamily="34" charset="0"/>
              <a:ea typeface="Tuffy" panose="020B0603060100000000"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6174"/>
            <a:ext cx="3721934" cy="186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27BB997-074F-4A73-BCC3-A160949C16AA}" vid="{3779DEE8-1EA6-4D01-BADE-96D173D04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175</TotalTime>
  <Words>485</Words>
  <Application>Microsoft Office PowerPoint</Application>
  <PresentationFormat>On-screen Show (4:3)</PresentationFormat>
  <Paragraphs>112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Tuffy</vt:lpstr>
      <vt:lpstr>Tuffy-TTF</vt:lpstr>
      <vt:lpstr>Arial</vt:lpstr>
      <vt:lpstr>STIX Two Math</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Ford</dc:creator>
  <cp:lastModifiedBy>Jacqui Ford</cp:lastModifiedBy>
  <cp:revision>16</cp:revision>
  <dcterms:created xsi:type="dcterms:W3CDTF">2020-01-06T12:28:55Z</dcterms:created>
  <dcterms:modified xsi:type="dcterms:W3CDTF">2020-01-08T14:22:14Z</dcterms:modified>
</cp:coreProperties>
</file>