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39A9A-B4B0-4B32-B8CD-2E25E95134C4}" type="datetimeFigureOut">
              <a:rPr lang="en-US" dirty="0"/>
              <a:t>11/12/2020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518A9-B687-4302-9395-2322403C6656}" type="datetimeFigureOut">
              <a:rPr lang="en-US" dirty="0"/>
              <a:t>11/12/2020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9A684-0CB7-41E9-A4DF-5D1C2CA5BF6F}" type="datetimeFigureOut">
              <a:rPr lang="en-US" dirty="0"/>
              <a:t>11/12/2020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D7C35-9E19-4518-A4B2-3B09CD8CC756}" type="datetimeFigureOut">
              <a:rPr lang="en-US" dirty="0"/>
              <a:t>11/12/2020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96DA8-8897-4DDF-BFB6-5D83863C837A}" type="datetimeFigureOut">
              <a:rPr lang="en-US" dirty="0"/>
              <a:t>11/12/2020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BA708-C5F0-412D-90E2-1919F0D196AE}" type="datetimeFigureOut">
              <a:rPr lang="en-US" dirty="0"/>
              <a:t>11/12/2020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8F8FA-EF43-4642-9368-3F4E33039BD9}" type="datetimeFigureOut">
              <a:rPr lang="en-US" dirty="0"/>
              <a:t>11/12/2020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1E721-B01C-4D5D-A3CA-2E5518383F10}" type="datetimeFigureOut">
              <a:rPr lang="en-US" dirty="0"/>
              <a:t>11/12/2020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513FEF9-69D0-4F8C-A336-59491FBEDC47}" type="datetimeFigureOut">
              <a:rPr lang="en-US" dirty="0"/>
              <a:t>11/12/2020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E21DC-8981-44E6-BC8C-2BA8F673FFBB}" type="datetimeFigureOut">
              <a:rPr lang="en-US" dirty="0"/>
              <a:t>11/12/2020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9C5D3-0140-4E75-8D7F-C0623D06DFD7}" type="datetimeFigureOut">
              <a:rPr lang="en-US" dirty="0"/>
              <a:t>11/12/2020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666F9-5B40-48E0-8DFD-99EF944CDD22}" type="datetimeFigureOut">
              <a:rPr lang="en-US" dirty="0"/>
              <a:t>11/12/2020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98D6B-2C72-4E21-9893-A649C6E2A47D}" type="datetimeFigureOut">
              <a:rPr lang="en-US" dirty="0"/>
              <a:t>11/12/2020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811C9-A66C-49F0-970E-F7B68D9109A0}" type="datetimeFigureOut">
              <a:rPr lang="en-US" dirty="0"/>
              <a:t>11/12/2020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1AE78-96A2-4A23-B183-3B6DB4374FE7}" type="datetimeFigureOut">
              <a:rPr lang="en-US" dirty="0"/>
              <a:t>11/12/2020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E0757-B101-4811-9189-10EB2F458E2D}" type="datetimeFigureOut">
              <a:rPr lang="en-US" dirty="0"/>
              <a:t>11/12/2020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DC078-589F-40E3-816C-EE21D62B5BBA}" type="datetimeFigureOut">
              <a:rPr lang="en-US" dirty="0"/>
              <a:t>11/12/2020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004436-CA73-4D53-89B4-2A5C7347BF2F}" type="datetimeFigureOut">
              <a:rPr lang="en-US" dirty="0"/>
              <a:t>11/12/2020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 smtClean="0"/>
              <a:t>LO: to revise homophones</a:t>
            </a:r>
            <a:endParaRPr lang="en-GB" u="sng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1214" y="2336873"/>
            <a:ext cx="11542955" cy="4203776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Homophones – different spelling of words with different meanings, used in different contexts, same sound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u="sng" dirty="0" smtClean="0">
                <a:solidFill>
                  <a:schemeClr val="bg1"/>
                </a:solidFill>
              </a:rPr>
              <a:t>their</a:t>
            </a:r>
            <a:r>
              <a:rPr lang="en-GB" dirty="0" smtClean="0">
                <a:solidFill>
                  <a:schemeClr val="bg1"/>
                </a:solidFill>
              </a:rPr>
              <a:t> – possession – </a:t>
            </a:r>
            <a:r>
              <a:rPr lang="en-GB" i="1" dirty="0" smtClean="0">
                <a:solidFill>
                  <a:srgbClr val="FF0000"/>
                </a:solidFill>
              </a:rPr>
              <a:t>TIP: ‘</a:t>
            </a:r>
            <a:r>
              <a:rPr lang="en-GB" i="1" dirty="0" err="1" smtClean="0">
                <a:solidFill>
                  <a:srgbClr val="FF0000"/>
                </a:solidFill>
              </a:rPr>
              <a:t>i</a:t>
            </a:r>
            <a:r>
              <a:rPr lang="en-GB" i="1" dirty="0" smtClean="0">
                <a:solidFill>
                  <a:srgbClr val="FF0000"/>
                </a:solidFill>
              </a:rPr>
              <a:t>’ own something, this word contains an ‘</a:t>
            </a:r>
            <a:r>
              <a:rPr lang="en-GB" i="1" dirty="0" err="1" smtClean="0">
                <a:solidFill>
                  <a:srgbClr val="FF0000"/>
                </a:solidFill>
              </a:rPr>
              <a:t>i</a:t>
            </a:r>
            <a:r>
              <a:rPr lang="en-GB" i="1" dirty="0" smtClean="0">
                <a:solidFill>
                  <a:srgbClr val="FF0000"/>
                </a:solidFill>
              </a:rPr>
              <a:t>’</a:t>
            </a:r>
          </a:p>
          <a:p>
            <a:pPr marL="0" indent="0">
              <a:buNone/>
            </a:pPr>
            <a:r>
              <a:rPr lang="en-GB" dirty="0" smtClean="0">
                <a:solidFill>
                  <a:schemeClr val="bg1"/>
                </a:solidFill>
              </a:rPr>
              <a:t>there – position – </a:t>
            </a:r>
            <a:r>
              <a:rPr lang="en-GB" i="1" dirty="0" smtClean="0">
                <a:solidFill>
                  <a:srgbClr val="FF0000"/>
                </a:solidFill>
              </a:rPr>
              <a:t>TIP: it contains the word ‘here’</a:t>
            </a:r>
          </a:p>
          <a:p>
            <a:pPr marL="0" indent="0">
              <a:buNone/>
            </a:pPr>
            <a:r>
              <a:rPr lang="en-GB" dirty="0" smtClean="0">
                <a:solidFill>
                  <a:schemeClr val="bg1"/>
                </a:solidFill>
              </a:rPr>
              <a:t>they’re (contraction of ‘they + are’) – </a:t>
            </a:r>
            <a:r>
              <a:rPr lang="en-GB" i="1" dirty="0" smtClean="0">
                <a:solidFill>
                  <a:srgbClr val="FF0000"/>
                </a:solidFill>
              </a:rPr>
              <a:t>TIP: think about the sentence you are writing, does ‘they are’ fit with what you want to say?</a:t>
            </a:r>
          </a:p>
          <a:p>
            <a:pPr marL="0" indent="0">
              <a:buNone/>
            </a:pPr>
            <a:endParaRPr lang="en-GB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dirty="0" smtClean="0">
                <a:solidFill>
                  <a:schemeClr val="bg1"/>
                </a:solidFill>
              </a:rPr>
              <a:t>Task: Write an example for each in a sentence</a:t>
            </a:r>
          </a:p>
          <a:p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3845" y="388858"/>
            <a:ext cx="2723085" cy="1809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22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 smtClean="0"/>
              <a:t>LO: to revise homophones</a:t>
            </a:r>
            <a:endParaRPr lang="en-GB" u="sng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72122" y="2140772"/>
            <a:ext cx="11542955" cy="451821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 smtClean="0">
                <a:solidFill>
                  <a:schemeClr val="bg1"/>
                </a:solidFill>
              </a:rPr>
              <a:t>to – indicates movement, used to make indirect objects or infinitive of a verb</a:t>
            </a:r>
          </a:p>
          <a:p>
            <a:pPr marL="0" indent="0">
              <a:buNone/>
            </a:pPr>
            <a:r>
              <a:rPr lang="en-GB" dirty="0" smtClean="0">
                <a:solidFill>
                  <a:schemeClr val="bg1"/>
                </a:solidFill>
              </a:rPr>
              <a:t>too – many, overly more </a:t>
            </a:r>
            <a:r>
              <a:rPr lang="en-GB" i="1" dirty="0" smtClean="0">
                <a:solidFill>
                  <a:srgbClr val="FF0000"/>
                </a:solidFill>
              </a:rPr>
              <a:t>TIP: it contains two ‘o’ (</a:t>
            </a:r>
            <a:r>
              <a:rPr lang="en-GB" i="1" dirty="0" err="1" smtClean="0">
                <a:solidFill>
                  <a:srgbClr val="FF0000"/>
                </a:solidFill>
              </a:rPr>
              <a:t>oo</a:t>
            </a:r>
            <a:r>
              <a:rPr lang="en-GB" i="1" dirty="0" smtClean="0">
                <a:solidFill>
                  <a:srgbClr val="FF0000"/>
                </a:solidFill>
              </a:rPr>
              <a:t>), one too many!</a:t>
            </a:r>
          </a:p>
          <a:p>
            <a:pPr marL="0" indent="0">
              <a:buNone/>
            </a:pPr>
            <a:r>
              <a:rPr lang="en-GB" dirty="0" smtClean="0">
                <a:solidFill>
                  <a:schemeClr val="bg1"/>
                </a:solidFill>
              </a:rPr>
              <a:t>two – number</a:t>
            </a:r>
          </a:p>
          <a:p>
            <a:pPr marL="0" indent="0">
              <a:buNone/>
            </a:pPr>
            <a:endParaRPr lang="en-GB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dirty="0">
                <a:solidFill>
                  <a:srgbClr val="FFFF00"/>
                </a:solidFill>
              </a:rPr>
              <a:t>Task: Write an example for each in a sentence</a:t>
            </a:r>
          </a:p>
          <a:p>
            <a:pPr marL="0" indent="0">
              <a:buNone/>
            </a:pPr>
            <a:endParaRPr lang="en-GB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dirty="0" smtClean="0">
                <a:solidFill>
                  <a:schemeClr val="bg1"/>
                </a:solidFill>
              </a:rPr>
              <a:t>where - </a:t>
            </a:r>
            <a:r>
              <a:rPr lang="en-GB" dirty="0">
                <a:solidFill>
                  <a:schemeClr val="bg1"/>
                </a:solidFill>
              </a:rPr>
              <a:t>position – </a:t>
            </a:r>
            <a:r>
              <a:rPr lang="en-GB" i="1" dirty="0">
                <a:solidFill>
                  <a:srgbClr val="FF0000"/>
                </a:solidFill>
              </a:rPr>
              <a:t>TIP: it contains the word ‘</a:t>
            </a:r>
            <a:r>
              <a:rPr lang="en-GB" i="1" dirty="0" smtClean="0">
                <a:solidFill>
                  <a:srgbClr val="FF0000"/>
                </a:solidFill>
              </a:rPr>
              <a:t>here’</a:t>
            </a:r>
            <a:endParaRPr lang="en-GB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dirty="0" smtClean="0">
                <a:solidFill>
                  <a:schemeClr val="bg1"/>
                </a:solidFill>
              </a:rPr>
              <a:t>wear – clothes</a:t>
            </a:r>
          </a:p>
          <a:p>
            <a:pPr marL="0" indent="0">
              <a:buNone/>
            </a:pPr>
            <a:r>
              <a:rPr lang="en-GB" dirty="0" smtClean="0">
                <a:solidFill>
                  <a:schemeClr val="bg1"/>
                </a:solidFill>
              </a:rPr>
              <a:t>we’re (contraction we + are) - </a:t>
            </a:r>
            <a:r>
              <a:rPr lang="en-GB" i="1" dirty="0">
                <a:solidFill>
                  <a:srgbClr val="FF0000"/>
                </a:solidFill>
              </a:rPr>
              <a:t>TIP: think about the sentence </a:t>
            </a:r>
            <a:r>
              <a:rPr lang="en-GB" i="1" dirty="0" smtClean="0">
                <a:solidFill>
                  <a:srgbClr val="FF0000"/>
                </a:solidFill>
              </a:rPr>
              <a:t>                                                 you </a:t>
            </a:r>
            <a:r>
              <a:rPr lang="en-GB" i="1" dirty="0">
                <a:solidFill>
                  <a:srgbClr val="FF0000"/>
                </a:solidFill>
              </a:rPr>
              <a:t>are writing, does </a:t>
            </a:r>
            <a:r>
              <a:rPr lang="en-GB" i="1" dirty="0" smtClean="0">
                <a:solidFill>
                  <a:srgbClr val="FF0000"/>
                </a:solidFill>
              </a:rPr>
              <a:t>‘we </a:t>
            </a:r>
            <a:r>
              <a:rPr lang="en-GB" i="1" dirty="0">
                <a:solidFill>
                  <a:srgbClr val="FF0000"/>
                </a:solidFill>
              </a:rPr>
              <a:t>are’ fit with what you want to say</a:t>
            </a:r>
            <a:r>
              <a:rPr lang="en-GB" i="1" dirty="0" smtClean="0">
                <a:solidFill>
                  <a:srgbClr val="FF0000"/>
                </a:solidFill>
              </a:rPr>
              <a:t>?</a:t>
            </a:r>
          </a:p>
          <a:p>
            <a:pPr marL="0" indent="0">
              <a:buNone/>
            </a:pPr>
            <a:endParaRPr lang="en-GB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GB" dirty="0">
                <a:solidFill>
                  <a:srgbClr val="7030A0"/>
                </a:solidFill>
              </a:rPr>
              <a:t>Task: Write an example for each in a sentence</a:t>
            </a:r>
          </a:p>
          <a:p>
            <a:pPr marL="0" indent="0">
              <a:buNone/>
            </a:pPr>
            <a:endParaRPr lang="en-GB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2" name="Rounded Rectangle 1"/>
          <p:cNvSpPr/>
          <p:nvPr/>
        </p:nvSpPr>
        <p:spPr>
          <a:xfrm>
            <a:off x="8423237" y="4367605"/>
            <a:ext cx="3571539" cy="16459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u="sng" dirty="0" smtClean="0">
                <a:solidFill>
                  <a:schemeClr val="bg1"/>
                </a:solidFill>
              </a:rPr>
              <a:t>** were </a:t>
            </a:r>
            <a:r>
              <a:rPr lang="en-GB" dirty="0" smtClean="0">
                <a:solidFill>
                  <a:schemeClr val="bg1"/>
                </a:solidFill>
              </a:rPr>
              <a:t>is a commonly mistaken word which sounds differently to where.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6432" y="253802"/>
            <a:ext cx="2725148" cy="1810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913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 smtClean="0"/>
              <a:t>LO: to revise homophones</a:t>
            </a:r>
            <a:endParaRPr lang="en-GB" u="sng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72122" y="2140772"/>
            <a:ext cx="11542955" cy="451821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 smtClean="0">
                <a:solidFill>
                  <a:schemeClr val="bg1"/>
                </a:solidFill>
              </a:rPr>
              <a:t>for – person benefitting from, receiving something</a:t>
            </a:r>
          </a:p>
          <a:p>
            <a:pPr marL="0" indent="0">
              <a:buNone/>
            </a:pPr>
            <a:r>
              <a:rPr lang="en-GB" dirty="0" smtClean="0">
                <a:solidFill>
                  <a:schemeClr val="bg1"/>
                </a:solidFill>
              </a:rPr>
              <a:t>four - number</a:t>
            </a:r>
          </a:p>
          <a:p>
            <a:pPr marL="0" indent="0">
              <a:buNone/>
            </a:pPr>
            <a:r>
              <a:rPr lang="en-GB" dirty="0" smtClean="0">
                <a:solidFill>
                  <a:schemeClr val="bg1"/>
                </a:solidFill>
              </a:rPr>
              <a:t>fore – to the front</a:t>
            </a:r>
          </a:p>
          <a:p>
            <a:pPr marL="0" indent="0">
              <a:buNone/>
            </a:pPr>
            <a:endParaRPr lang="en-GB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dirty="0">
                <a:solidFill>
                  <a:srgbClr val="FFFF00"/>
                </a:solidFill>
              </a:rPr>
              <a:t>Task: Write an example for each in a </a:t>
            </a:r>
            <a:r>
              <a:rPr lang="en-GB" dirty="0" smtClean="0">
                <a:solidFill>
                  <a:srgbClr val="FFFF00"/>
                </a:solidFill>
              </a:rPr>
              <a:t>sentence</a:t>
            </a:r>
          </a:p>
          <a:p>
            <a:pPr marL="0" indent="0">
              <a:buNone/>
            </a:pPr>
            <a:endParaRPr lang="en-GB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GB" dirty="0" smtClean="0">
                <a:solidFill>
                  <a:schemeClr val="bg1"/>
                </a:solidFill>
              </a:rPr>
              <a:t>of – belonging, connected with</a:t>
            </a:r>
          </a:p>
          <a:p>
            <a:pPr marL="0" indent="0">
              <a:buNone/>
            </a:pPr>
            <a:r>
              <a:rPr lang="en-GB" dirty="0" smtClean="0">
                <a:solidFill>
                  <a:schemeClr val="bg1"/>
                </a:solidFill>
              </a:rPr>
              <a:t>off – away from, cancelled</a:t>
            </a:r>
          </a:p>
          <a:p>
            <a:pPr marL="0" indent="0">
              <a:buNone/>
            </a:pPr>
            <a:endParaRPr lang="en-GB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GB" dirty="0">
                <a:solidFill>
                  <a:srgbClr val="7030A0"/>
                </a:solidFill>
              </a:rPr>
              <a:t>Task: Write an example for each in a </a:t>
            </a:r>
            <a:r>
              <a:rPr lang="en-GB" dirty="0" smtClean="0">
                <a:solidFill>
                  <a:srgbClr val="7030A0"/>
                </a:solidFill>
              </a:rPr>
              <a:t>sentence</a:t>
            </a:r>
            <a:endParaRPr lang="en-GB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6" name="Rounded Rectangle 5"/>
          <p:cNvSpPr/>
          <p:nvPr/>
        </p:nvSpPr>
        <p:spPr>
          <a:xfrm>
            <a:off x="7810051" y="4270786"/>
            <a:ext cx="3571539" cy="16459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‘of’ and ‘off’ are included in this exercise. They’re not homophones but they’re often mistaken in writing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3605" y="489776"/>
            <a:ext cx="2725148" cy="1810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92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 smtClean="0"/>
              <a:t>LO: to revise homophones</a:t>
            </a:r>
            <a:endParaRPr lang="en-GB" u="sng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3605" y="489776"/>
            <a:ext cx="2725148" cy="181066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1" y="2173045"/>
            <a:ext cx="9361093" cy="4410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876794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6A9C41"/>
      </a:dk2>
      <a:lt2>
        <a:srgbClr val="E7E6E6"/>
      </a:lt2>
      <a:accent1>
        <a:srgbClr val="A7D535"/>
      </a:accent1>
      <a:accent2>
        <a:srgbClr val="EACA4F"/>
      </a:accent2>
      <a:accent3>
        <a:srgbClr val="FD9850"/>
      </a:accent3>
      <a:accent4>
        <a:srgbClr val="F46442"/>
      </a:accent4>
      <a:accent5>
        <a:srgbClr val="54D289"/>
      </a:accent5>
      <a:accent6>
        <a:srgbClr val="6AD8CB"/>
      </a:accent6>
      <a:hlink>
        <a:srgbClr val="CAFB50"/>
      </a:hlink>
      <a:folHlink>
        <a:srgbClr val="DEFF8B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3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06000"/>
                <a:satMod val="120000"/>
                <a:lumMod val="7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B587E4A9-1405-4B4F-8BC3-512EE08D2EB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140</TotalTime>
  <Words>301</Words>
  <Application>Microsoft Office PowerPoint</Application>
  <PresentationFormat>Widescreen</PresentationFormat>
  <Paragraphs>35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Trebuchet MS</vt:lpstr>
      <vt:lpstr>Berlin</vt:lpstr>
      <vt:lpstr>LO: to revise homophones</vt:lpstr>
      <vt:lpstr>LO: to revise homophones</vt:lpstr>
      <vt:lpstr>LO: to revise homophones</vt:lpstr>
      <vt:lpstr>LO: to revise homophones</vt:lpstr>
    </vt:vector>
  </TitlesOfParts>
  <Company>International House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LO: to revise homophones</dc:title>
  <dc:creator>Dodds, Quenten</dc:creator>
  <cp:lastModifiedBy>Dodds, Quenten</cp:lastModifiedBy>
  <cp:revision>7</cp:revision>
  <dcterms:created xsi:type="dcterms:W3CDTF">2020-11-12T07:56:23Z</dcterms:created>
  <dcterms:modified xsi:type="dcterms:W3CDTF">2020-11-12T10:16:52Z</dcterms:modified>
</cp:coreProperties>
</file>