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75" r:id="rId2"/>
    <p:sldId id="276" r:id="rId3"/>
    <p:sldId id="278" r:id="rId4"/>
    <p:sldId id="279" r:id="rId5"/>
    <p:sldId id="282" r:id="rId6"/>
    <p:sldId id="289" r:id="rId7"/>
    <p:sldId id="284" r:id="rId8"/>
    <p:sldId id="290" r:id="rId9"/>
    <p:sldId id="288" r:id="rId10"/>
    <p:sldId id="277" r:id="rId11"/>
    <p:sldId id="286" r:id="rId12"/>
  </p:sldIdLst>
  <p:sldSz cx="9144000" cy="6858000" type="screen4x3"/>
  <p:notesSz cx="6858000" cy="9144000"/>
  <p:embeddedFontLst>
    <p:embeddedFont>
      <p:font typeface="Twinkl" pitchFamily="2" charset="0"/>
      <p:regular r:id="rId15"/>
      <p:bold r:id="rId16"/>
    </p:embeddedFont>
    <p:embeddedFont>
      <p:font typeface="Calibri" panose="020F0502020204030204" pitchFamily="34" charset="0"/>
      <p:regular r:id="rId17"/>
      <p:bold r:id="rId18"/>
      <p:italic r:id="rId19"/>
      <p:boldItalic r:id="rId20"/>
    </p:embeddedFont>
    <p:embeddedFont>
      <p:font typeface="Tuffy" panose="020B0603060100000000" pitchFamily="34" charset="0"/>
      <p:regular r:id="rId21"/>
      <p:bold r:id="rId22"/>
      <p:italic r:id="rId23"/>
      <p:boldItalic r:id="rId24"/>
    </p:embeddedFont>
    <p:embeddedFont>
      <p:font typeface="Tuffy-TTF" panose="020B0603060100000000" pitchFamily="34" charset="0"/>
      <p:regular r:id="rId25"/>
      <p:bold r:id="rId26"/>
      <p:italic r:id="rId27"/>
      <p:boldItalic r:id="rId28"/>
    </p:embeddedFont>
    <p:embeddedFont>
      <p:font typeface="Kalam" panose="02000000000000000000" pitchFamily="2"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BE2F"/>
    <a:srgbClr val="00A7E6"/>
    <a:srgbClr val="E1EABE"/>
    <a:srgbClr val="87BD31"/>
    <a:srgbClr val="0079C3"/>
    <a:srgbClr val="FFE76D"/>
    <a:srgbClr val="072F54"/>
    <a:srgbClr val="003464"/>
    <a:srgbClr val="004382"/>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1" autoAdjust="0"/>
    <p:restoredTop sz="94660"/>
  </p:normalViewPr>
  <p:slideViewPr>
    <p:cSldViewPr snapToGrid="0" showGuides="1">
      <p:cViewPr varScale="1">
        <p:scale>
          <a:sx n="114" d="100"/>
          <a:sy n="114" d="100"/>
        </p:scale>
        <p:origin x="366" y="108"/>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26/09/2019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26/09/2019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hyperlink" Target="https://www.twinkl.co.uk/" TargetMode="Externa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hyperlink" Target="https://www.twinkl.co.uk/" TargetMode="Externa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6-white-rose-maths-resources-key-stage-1-year-1-year-2/autumn-block-2-addition-subtraction-multiplication-and-division-year-6-white-rose-maths-resources-key-stage-1-year-1-year-2"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twinkl.co.uk/resources/planit-maths-primary-teaching-resources-year-6/planit-maths-primary-teaching-resources-year-6-number---addition-subtraction-multiplication-and-division/planit-maths-primary-teaching-resources-year-6-number---addition-subtraction-multiplication-and-division-identify-common-factors-common-multiples-and-prime-numbers" TargetMode="Externa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hyperlink" Target="https://www.twinkl.co.uk/resources/white-rose-maths-resources/year-6-white-rose-maths-resources-key-stage-1-year-1-year-2/autumn-block-2-addition-subtraction-multiplication-and-division-year-6-white-rose-maths-resources-key-stage-1-year-1-year-2"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276837" y="5629013"/>
            <a:ext cx="1551963" cy="880844"/>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55650" y="1789800"/>
            <a:ext cx="7564566" cy="404085"/>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Insert National Curriculum Aim here.</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3766658" y="2988578"/>
            <a:ext cx="1551963" cy="880844"/>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Identify common factors, common multiples and prime numbers.</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10266"/>
          <a:stretch/>
        </p:blipFill>
        <p:spPr>
          <a:xfrm>
            <a:off x="539750" y="1156711"/>
            <a:ext cx="8064500" cy="5117089"/>
          </a:xfrm>
          <a:prstGeom prst="rect">
            <a:avLst/>
          </a:prstGeom>
        </p:spPr>
      </p:pic>
      <p:sp>
        <p:nvSpPr>
          <p:cNvPr id="97" name="Rectangle 96"/>
          <p:cNvSpPr/>
          <p:nvPr/>
        </p:nvSpPr>
        <p:spPr>
          <a:xfrm>
            <a:off x="2904466"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2457036"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Primes to 100</a:t>
            </a:r>
          </a:p>
        </p:txBody>
      </p:sp>
      <p:cxnSp>
        <p:nvCxnSpPr>
          <p:cNvPr id="103" name="Straight Connector 102"/>
          <p:cNvCxnSpPr/>
          <p:nvPr/>
        </p:nvCxnSpPr>
        <p:spPr>
          <a:xfrm>
            <a:off x="290446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75">
            <a:off x="6821249" y="4174010"/>
            <a:ext cx="1319510" cy="1868931"/>
          </a:xfrm>
          <a:prstGeom prst="rect">
            <a:avLst/>
          </a:prstGeom>
          <a:effectLst>
            <a:outerShdw blurRad="12700" dist="38100" dir="19740000" algn="ctr" rotWithShape="0">
              <a:srgbClr val="000000">
                <a:alpha val="19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9992" y="3965976"/>
            <a:ext cx="1327088" cy="1879664"/>
          </a:xfrm>
          <a:prstGeom prst="rect">
            <a:avLst/>
          </a:prstGeom>
          <a:effectLst>
            <a:outerShdw blurRad="12700" dist="38100" dir="19740000" algn="ctr" rotWithShape="0">
              <a:srgbClr val="000000">
                <a:alpha val="19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0000">
            <a:off x="815822" y="1654578"/>
            <a:ext cx="1327088" cy="1879664"/>
          </a:xfrm>
          <a:prstGeom prst="rect">
            <a:avLst/>
          </a:prstGeom>
          <a:effectLst>
            <a:outerShdw blurRad="12700" dist="38100" dir="19740000" algn="ctr" rotWithShape="0">
              <a:srgbClr val="000000">
                <a:alpha val="19000"/>
              </a:srgbClr>
            </a:outerShdw>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9904" y="1501343"/>
            <a:ext cx="1327088" cy="1879664"/>
          </a:xfrm>
          <a:prstGeom prst="rect">
            <a:avLst/>
          </a:prstGeom>
          <a:effectLst>
            <a:outerShdw blurRad="12700" dist="38100" dir="19740000" algn="ctr" rotWithShape="0">
              <a:srgbClr val="000000">
                <a:alpha val="19000"/>
              </a:srgbClr>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1418" y="1465133"/>
            <a:ext cx="1340238" cy="1898289"/>
          </a:xfrm>
          <a:prstGeom prst="rect">
            <a:avLst/>
          </a:prstGeom>
          <a:effectLst>
            <a:outerShdw blurRad="12700" dist="38100" dir="19740000" algn="ctr" rotWithShape="0">
              <a:srgbClr val="000000">
                <a:alpha val="19000"/>
              </a:srgbClr>
            </a:outerShdw>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860" y="1474446"/>
            <a:ext cx="1340238" cy="1898289"/>
          </a:xfrm>
          <a:prstGeom prst="rect">
            <a:avLst/>
          </a:prstGeom>
          <a:effectLst>
            <a:outerShdw blurRad="12700" dist="38100" dir="19740000" algn="ctr" rotWithShape="0">
              <a:srgbClr val="000000">
                <a:alpha val="19000"/>
              </a:srgbClr>
            </a:outerShdw>
          </a:effec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000">
            <a:off x="5287798" y="1533052"/>
            <a:ext cx="1340238" cy="1898289"/>
          </a:xfrm>
          <a:prstGeom prst="rect">
            <a:avLst/>
          </a:prstGeom>
          <a:effectLst>
            <a:outerShdw blurRad="12700" dist="38100" dir="19800000" algn="ctr" rotWithShape="0">
              <a:srgbClr val="000000">
                <a:alpha val="19000"/>
              </a:srgbClr>
            </a:outerShdw>
          </a:effectLst>
        </p:spPr>
      </p:pic>
      <p:grpSp>
        <p:nvGrpSpPr>
          <p:cNvPr id="15" name="Group 14"/>
          <p:cNvGrpSpPr/>
          <p:nvPr/>
        </p:nvGrpSpPr>
        <p:grpSpPr>
          <a:xfrm>
            <a:off x="1130553" y="2242948"/>
            <a:ext cx="702924" cy="702924"/>
            <a:chOff x="3178226" y="4202884"/>
            <a:chExt cx="702924" cy="702924"/>
          </a:xfrm>
        </p:grpSpPr>
        <p:sp>
          <p:nvSpPr>
            <p:cNvPr id="12" name="Oval 11"/>
            <p:cNvSpPr/>
            <p:nvPr/>
          </p:nvSpPr>
          <p:spPr>
            <a:xfrm>
              <a:off x="3178226" y="4202884"/>
              <a:ext cx="702924" cy="702924"/>
            </a:xfrm>
            <a:prstGeom prst="ellipse">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3190387" y="4323513"/>
              <a:ext cx="690763" cy="461665"/>
            </a:xfrm>
            <a:prstGeom prst="rect">
              <a:avLst/>
            </a:prstGeom>
            <a:noFill/>
          </p:spPr>
          <p:txBody>
            <a:bodyPr wrap="square" rtlCol="0">
              <a:spAutoFit/>
            </a:bodyPr>
            <a:lstStyle/>
            <a:p>
              <a:pPr algn="ctr"/>
              <a:r>
                <a:rPr lang="en-GB" sz="2400" b="1" dirty="0">
                  <a:solidFill>
                    <a:schemeClr val="bg1"/>
                  </a:solidFill>
                </a:rPr>
                <a:t>11</a:t>
              </a:r>
            </a:p>
          </p:txBody>
        </p:sp>
      </p:grpSp>
      <p:grpSp>
        <p:nvGrpSpPr>
          <p:cNvPr id="21" name="Group 20"/>
          <p:cNvGrpSpPr/>
          <p:nvPr/>
        </p:nvGrpSpPr>
        <p:grpSpPr>
          <a:xfrm>
            <a:off x="7101986" y="2062815"/>
            <a:ext cx="702924" cy="702924"/>
            <a:chOff x="3178226" y="4202884"/>
            <a:chExt cx="702924" cy="702924"/>
          </a:xfrm>
        </p:grpSpPr>
        <p:sp>
          <p:nvSpPr>
            <p:cNvPr id="22" name="Oval 21"/>
            <p:cNvSpPr/>
            <p:nvPr/>
          </p:nvSpPr>
          <p:spPr>
            <a:xfrm>
              <a:off x="3178226" y="4202884"/>
              <a:ext cx="702924" cy="702924"/>
            </a:xfrm>
            <a:prstGeom prst="ellipse">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3190387" y="4323513"/>
              <a:ext cx="690763" cy="461665"/>
            </a:xfrm>
            <a:prstGeom prst="rect">
              <a:avLst/>
            </a:prstGeom>
            <a:noFill/>
          </p:spPr>
          <p:txBody>
            <a:bodyPr wrap="square" rtlCol="0">
              <a:spAutoFit/>
            </a:bodyPr>
            <a:lstStyle/>
            <a:p>
              <a:pPr algn="ctr"/>
              <a:r>
                <a:rPr lang="en-GB" sz="2400" b="1" dirty="0">
                  <a:solidFill>
                    <a:schemeClr val="bg1"/>
                  </a:solidFill>
                </a:rPr>
                <a:t>23</a:t>
              </a:r>
            </a:p>
          </p:txBody>
        </p:sp>
      </p:grpSp>
      <p:pic>
        <p:nvPicPr>
          <p:cNvPr id="20" name="Picture 41"/>
          <p:cNvPicPr>
            <a:picLocks noChangeAspect="1"/>
          </p:cNvPicPr>
          <p:nvPr/>
        </p:nvPicPr>
        <p:blipFill>
          <a:blip r:embed="rId8">
            <a:extLst>
              <a:ext uri="{28A0092B-C50C-407E-A947-70E740481C1C}">
                <a14:useLocalDpi xmlns:a14="http://schemas.microsoft.com/office/drawing/2010/main" val="0"/>
              </a:ext>
            </a:extLst>
          </a:blip>
          <a:srcRect l="-2" t="-2" r="-639" b="31831"/>
          <a:stretch>
            <a:fillRect/>
          </a:stretch>
        </p:blipFill>
        <p:spPr bwMode="auto">
          <a:xfrm flipH="1">
            <a:off x="1594486" y="3773436"/>
            <a:ext cx="3596643" cy="3643312"/>
          </a:xfrm>
          <a:prstGeom prst="rect">
            <a:avLst/>
          </a:prstGeom>
          <a:noFill/>
          <a:ln>
            <a:noFill/>
          </a:ln>
          <a:effectLst>
            <a:outerShdw blurRad="12700" dist="50800" dir="19080000" algn="ctr" rotWithShape="0">
              <a:srgbClr val="000000">
                <a:alpha val="26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68980" y="4345206"/>
            <a:ext cx="3088246" cy="1754326"/>
          </a:xfrm>
          <a:prstGeom prst="rect">
            <a:avLst/>
          </a:prstGeom>
        </p:spPr>
        <p:txBody>
          <a:bodyPr wrap="square">
            <a:spAutoFit/>
          </a:bodyPr>
          <a:lstStyle/>
          <a:p>
            <a:r>
              <a:rPr lang="en-GB" dirty="0">
                <a:latin typeface="Twinkl" pitchFamily="50" charset="0"/>
              </a:rPr>
              <a:t>These cards show prime numbers and are arranged in ascending order. </a:t>
            </a:r>
            <a:br>
              <a:rPr lang="en-GB" dirty="0">
                <a:latin typeface="Twinkl" pitchFamily="50" charset="0"/>
              </a:rPr>
            </a:br>
            <a:endParaRPr lang="en-GB" dirty="0">
              <a:latin typeface="Twinkl" pitchFamily="50" charset="0"/>
            </a:endParaRPr>
          </a:p>
          <a:p>
            <a:r>
              <a:rPr lang="en-GB" dirty="0">
                <a:latin typeface="Twinkl" pitchFamily="50" charset="0"/>
              </a:rPr>
              <a:t>Which prime numbers are on the mystery cards?</a:t>
            </a: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6097359">
            <a:off x="5305129" y="4926156"/>
            <a:ext cx="2904466" cy="1702076"/>
          </a:xfrm>
          <a:prstGeom prst="rect">
            <a:avLst/>
          </a:prstGeom>
          <a:effectLst>
            <a:outerShdw blurRad="12700" dist="50800" dir="16860000" algn="ctr" rotWithShape="0">
              <a:srgbClr val="000000">
                <a:alpha val="15000"/>
              </a:srgbClr>
            </a:outerShdw>
          </a:effectLst>
        </p:spPr>
      </p:pic>
      <p:pic>
        <p:nvPicPr>
          <p:cNvPr id="2"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t="89871"/>
          <a:stretch/>
        </p:blipFill>
        <p:spPr>
          <a:xfrm>
            <a:off x="0" y="6163374"/>
            <a:ext cx="9144000" cy="694625"/>
          </a:xfrm>
          <a:prstGeom prst="rect">
            <a:avLst/>
          </a:prstGeom>
        </p:spPr>
      </p:pic>
      <p:grpSp>
        <p:nvGrpSpPr>
          <p:cNvPr id="19" name="Group 18"/>
          <p:cNvGrpSpPr/>
          <p:nvPr/>
        </p:nvGrpSpPr>
        <p:grpSpPr>
          <a:xfrm>
            <a:off x="2307768" y="1468096"/>
            <a:ext cx="1327088" cy="1879664"/>
            <a:chOff x="2307768" y="1468096"/>
            <a:chExt cx="1327088" cy="1879664"/>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7768" y="1468096"/>
              <a:ext cx="1327088" cy="1879664"/>
            </a:xfrm>
            <a:prstGeom prst="rect">
              <a:avLst/>
            </a:prstGeom>
            <a:effectLst>
              <a:outerShdw blurRad="12700" dist="38100" dir="19740000" algn="ctr" rotWithShape="0">
                <a:srgbClr val="000000">
                  <a:alpha val="19000"/>
                </a:srgbClr>
              </a:outerShdw>
            </a:effectLst>
          </p:spPr>
        </p:pic>
        <p:grpSp>
          <p:nvGrpSpPr>
            <p:cNvPr id="27" name="Group 26"/>
            <p:cNvGrpSpPr/>
            <p:nvPr/>
          </p:nvGrpSpPr>
          <p:grpSpPr>
            <a:xfrm>
              <a:off x="2647449" y="2032963"/>
              <a:ext cx="702924" cy="702924"/>
              <a:chOff x="3178226" y="4202884"/>
              <a:chExt cx="702924" cy="702924"/>
            </a:xfrm>
          </p:grpSpPr>
          <p:sp>
            <p:nvSpPr>
              <p:cNvPr id="28" name="Oval 27"/>
              <p:cNvSpPr/>
              <p:nvPr/>
            </p:nvSpPr>
            <p:spPr>
              <a:xfrm>
                <a:off x="3178226" y="4202884"/>
                <a:ext cx="702924" cy="702924"/>
              </a:xfrm>
              <a:prstGeom prst="ellipse">
                <a:avLst/>
              </a:prstGeom>
              <a:solidFill>
                <a:srgbClr val="87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190387" y="4323513"/>
                <a:ext cx="690763" cy="461665"/>
              </a:xfrm>
              <a:prstGeom prst="rect">
                <a:avLst/>
              </a:prstGeom>
              <a:noFill/>
            </p:spPr>
            <p:txBody>
              <a:bodyPr wrap="square" rtlCol="0">
                <a:spAutoFit/>
              </a:bodyPr>
              <a:lstStyle/>
              <a:p>
                <a:pPr algn="ctr"/>
                <a:r>
                  <a:rPr lang="en-GB" sz="2400" b="1" dirty="0">
                    <a:solidFill>
                      <a:schemeClr val="bg1"/>
                    </a:solidFill>
                  </a:rPr>
                  <a:t>13</a:t>
                </a:r>
              </a:p>
            </p:txBody>
          </p:sp>
        </p:grpSp>
      </p:grpSp>
      <p:grpSp>
        <p:nvGrpSpPr>
          <p:cNvPr id="18" name="Group 17"/>
          <p:cNvGrpSpPr/>
          <p:nvPr/>
        </p:nvGrpSpPr>
        <p:grpSpPr>
          <a:xfrm>
            <a:off x="3814690" y="1482544"/>
            <a:ext cx="1327088" cy="1879664"/>
            <a:chOff x="3814690" y="1482544"/>
            <a:chExt cx="1327088" cy="1879664"/>
          </a:xfrm>
        </p:grpSpPr>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4690" y="1482544"/>
              <a:ext cx="1327088" cy="1879664"/>
            </a:xfrm>
            <a:prstGeom prst="rect">
              <a:avLst/>
            </a:prstGeom>
            <a:effectLst>
              <a:outerShdw blurRad="12700" dist="38100" dir="19740000" algn="ctr" rotWithShape="0">
                <a:srgbClr val="000000">
                  <a:alpha val="19000"/>
                </a:srgbClr>
              </a:outerShdw>
            </a:effectLst>
          </p:spPr>
        </p:pic>
        <p:grpSp>
          <p:nvGrpSpPr>
            <p:cNvPr id="30" name="Group 29"/>
            <p:cNvGrpSpPr/>
            <p:nvPr/>
          </p:nvGrpSpPr>
          <p:grpSpPr>
            <a:xfrm>
              <a:off x="4126772" y="2042427"/>
              <a:ext cx="702924" cy="702924"/>
              <a:chOff x="3178226" y="4202884"/>
              <a:chExt cx="702924" cy="702924"/>
            </a:xfrm>
          </p:grpSpPr>
          <p:sp>
            <p:nvSpPr>
              <p:cNvPr id="31" name="Oval 30"/>
              <p:cNvSpPr/>
              <p:nvPr/>
            </p:nvSpPr>
            <p:spPr>
              <a:xfrm>
                <a:off x="3178226" y="4202884"/>
                <a:ext cx="702924" cy="702924"/>
              </a:xfrm>
              <a:prstGeom prst="ellipse">
                <a:avLst/>
              </a:prstGeom>
              <a:solidFill>
                <a:srgbClr val="87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3190387" y="4323513"/>
                <a:ext cx="690763" cy="461665"/>
              </a:xfrm>
              <a:prstGeom prst="rect">
                <a:avLst/>
              </a:prstGeom>
              <a:noFill/>
            </p:spPr>
            <p:txBody>
              <a:bodyPr wrap="square" rtlCol="0">
                <a:spAutoFit/>
              </a:bodyPr>
              <a:lstStyle/>
              <a:p>
                <a:pPr algn="ctr"/>
                <a:r>
                  <a:rPr lang="en-GB" sz="2400" b="1" dirty="0">
                    <a:solidFill>
                      <a:schemeClr val="bg1"/>
                    </a:solidFill>
                  </a:rPr>
                  <a:t>17</a:t>
                </a:r>
              </a:p>
            </p:txBody>
          </p:sp>
        </p:grpSp>
      </p:grpSp>
      <p:grpSp>
        <p:nvGrpSpPr>
          <p:cNvPr id="8" name="Group 7"/>
          <p:cNvGrpSpPr/>
          <p:nvPr/>
        </p:nvGrpSpPr>
        <p:grpSpPr>
          <a:xfrm>
            <a:off x="5294256" y="1538180"/>
            <a:ext cx="1327088" cy="1879664"/>
            <a:chOff x="5294256" y="1538180"/>
            <a:chExt cx="1327088" cy="1879664"/>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0000">
              <a:off x="5294256" y="1538180"/>
              <a:ext cx="1327088" cy="1879664"/>
            </a:xfrm>
            <a:prstGeom prst="rect">
              <a:avLst/>
            </a:prstGeom>
            <a:effectLst>
              <a:outerShdw blurRad="12700" dist="38100" dir="19740000" algn="ctr" rotWithShape="0">
                <a:srgbClr val="000000">
                  <a:alpha val="19000"/>
                </a:srgbClr>
              </a:outerShdw>
            </a:effectLst>
          </p:spPr>
        </p:pic>
        <p:grpSp>
          <p:nvGrpSpPr>
            <p:cNvPr id="33" name="Group 32"/>
            <p:cNvGrpSpPr/>
            <p:nvPr/>
          </p:nvGrpSpPr>
          <p:grpSpPr>
            <a:xfrm>
              <a:off x="5619039" y="2113929"/>
              <a:ext cx="702924" cy="702924"/>
              <a:chOff x="3178226" y="4202884"/>
              <a:chExt cx="702924" cy="702924"/>
            </a:xfrm>
          </p:grpSpPr>
          <p:sp>
            <p:nvSpPr>
              <p:cNvPr id="34" name="Oval 33"/>
              <p:cNvSpPr/>
              <p:nvPr/>
            </p:nvSpPr>
            <p:spPr>
              <a:xfrm>
                <a:off x="3178226" y="4202884"/>
                <a:ext cx="702924" cy="702924"/>
              </a:xfrm>
              <a:prstGeom prst="ellipse">
                <a:avLst/>
              </a:prstGeom>
              <a:solidFill>
                <a:srgbClr val="87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3190387" y="4323513"/>
                <a:ext cx="690763" cy="461665"/>
              </a:xfrm>
              <a:prstGeom prst="rect">
                <a:avLst/>
              </a:prstGeom>
              <a:noFill/>
            </p:spPr>
            <p:txBody>
              <a:bodyPr wrap="square" rtlCol="0">
                <a:spAutoFit/>
              </a:bodyPr>
              <a:lstStyle/>
              <a:p>
                <a:pPr algn="ctr"/>
                <a:r>
                  <a:rPr lang="en-GB" sz="2400" b="1" dirty="0">
                    <a:solidFill>
                      <a:schemeClr val="bg1"/>
                    </a:solidFill>
                  </a:rPr>
                  <a:t>19</a:t>
                </a:r>
              </a:p>
            </p:txBody>
          </p:sp>
        </p:grpSp>
      </p:gr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750"/>
                                        <p:tgtEl>
                                          <p:spTgt spid="11"/>
                                        </p:tgtEl>
                                        <p:attrNameLst>
                                          <p:attrName>ppt_w</p:attrName>
                                        </p:attrNameLst>
                                      </p:cBhvr>
                                      <p:tavLst>
                                        <p:tav tm="0">
                                          <p:val>
                                            <p:strVal val="ppt_w"/>
                                          </p:val>
                                        </p:tav>
                                        <p:tav tm="100000">
                                          <p:val>
                                            <p:strVal val="ppt_w*0.70"/>
                                          </p:val>
                                        </p:tav>
                                      </p:tavLst>
                                    </p:anim>
                                    <p:anim calcmode="lin" valueType="num">
                                      <p:cBhvr>
                                        <p:cTn id="7" dur="750"/>
                                        <p:tgtEl>
                                          <p:spTgt spid="11"/>
                                        </p:tgtEl>
                                        <p:attrNameLst>
                                          <p:attrName>ppt_h</p:attrName>
                                        </p:attrNameLst>
                                      </p:cBhvr>
                                      <p:tavLst>
                                        <p:tav tm="0">
                                          <p:val>
                                            <p:strVal val="ppt_h"/>
                                          </p:val>
                                        </p:tav>
                                        <p:tav tm="100000">
                                          <p:val>
                                            <p:strVal val="ppt_h"/>
                                          </p:val>
                                        </p:tav>
                                      </p:tavLst>
                                    </p:anim>
                                    <p:animEffect transition="out" filter="fade">
                                      <p:cBhvr>
                                        <p:cTn id="8" dur="750"/>
                                        <p:tgtEl>
                                          <p:spTgt spid="11"/>
                                        </p:tgtEl>
                                      </p:cBhvr>
                                    </p:animEffect>
                                    <p:set>
                                      <p:cBhvr>
                                        <p:cTn id="9" dur="1" fill="hold">
                                          <p:stCondLst>
                                            <p:cond delay="749"/>
                                          </p:stCondLst>
                                        </p:cTn>
                                        <p:tgtEl>
                                          <p:spTgt spid="11"/>
                                        </p:tgtEl>
                                        <p:attrNameLst>
                                          <p:attrName>style.visibility</p:attrName>
                                        </p:attrNameLst>
                                      </p:cBhvr>
                                      <p:to>
                                        <p:strVal val="hidden"/>
                                      </p:to>
                                    </p:set>
                                  </p:childTnLst>
                                </p:cTn>
                              </p:par>
                              <p:par>
                                <p:cTn id="10" presetID="55" presetClass="entr" presetSubtype="0" fill="hold" nodeType="withEffect">
                                  <p:stCondLst>
                                    <p:cond delay="600"/>
                                  </p:stCondLst>
                                  <p:childTnLst>
                                    <p:set>
                                      <p:cBhvr>
                                        <p:cTn id="11" dur="1" fill="hold">
                                          <p:stCondLst>
                                            <p:cond delay="0"/>
                                          </p:stCondLst>
                                        </p:cTn>
                                        <p:tgtEl>
                                          <p:spTgt spid="19"/>
                                        </p:tgtEl>
                                        <p:attrNameLst>
                                          <p:attrName>style.visibility</p:attrName>
                                        </p:attrNameLst>
                                      </p:cBhvr>
                                      <p:to>
                                        <p:strVal val="visible"/>
                                      </p:to>
                                    </p:set>
                                    <p:anim calcmode="lin" valueType="num">
                                      <p:cBhvr>
                                        <p:cTn id="12" dur="750" fill="hold"/>
                                        <p:tgtEl>
                                          <p:spTgt spid="19"/>
                                        </p:tgtEl>
                                        <p:attrNameLst>
                                          <p:attrName>ppt_w</p:attrName>
                                        </p:attrNameLst>
                                      </p:cBhvr>
                                      <p:tavLst>
                                        <p:tav tm="0">
                                          <p:val>
                                            <p:strVal val="#ppt_w*0.70"/>
                                          </p:val>
                                        </p:tav>
                                        <p:tav tm="100000">
                                          <p:val>
                                            <p:strVal val="#ppt_w"/>
                                          </p:val>
                                        </p:tav>
                                      </p:tavLst>
                                    </p:anim>
                                    <p:anim calcmode="lin" valueType="num">
                                      <p:cBhvr>
                                        <p:cTn id="13" dur="750" fill="hold"/>
                                        <p:tgtEl>
                                          <p:spTgt spid="19"/>
                                        </p:tgtEl>
                                        <p:attrNameLst>
                                          <p:attrName>ppt_h</p:attrName>
                                        </p:attrNameLst>
                                      </p:cBhvr>
                                      <p:tavLst>
                                        <p:tav tm="0">
                                          <p:val>
                                            <p:strVal val="#ppt_h"/>
                                          </p:val>
                                        </p:tav>
                                        <p:tav tm="100000">
                                          <p:val>
                                            <p:strVal val="#ppt_h"/>
                                          </p:val>
                                        </p:tav>
                                      </p:tavLst>
                                    </p:anim>
                                    <p:animEffect transition="in" filter="fade">
                                      <p:cBhvr>
                                        <p:cTn id="14" dur="75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xit" presetSubtype="0" fill="hold" nodeType="clickEffect">
                                  <p:stCondLst>
                                    <p:cond delay="0"/>
                                  </p:stCondLst>
                                  <p:childTnLst>
                                    <p:anim calcmode="lin" valueType="num">
                                      <p:cBhvr>
                                        <p:cTn id="18" dur="750"/>
                                        <p:tgtEl>
                                          <p:spTgt spid="16"/>
                                        </p:tgtEl>
                                        <p:attrNameLst>
                                          <p:attrName>ppt_w</p:attrName>
                                        </p:attrNameLst>
                                      </p:cBhvr>
                                      <p:tavLst>
                                        <p:tav tm="0">
                                          <p:val>
                                            <p:strVal val="ppt_w"/>
                                          </p:val>
                                        </p:tav>
                                        <p:tav tm="100000">
                                          <p:val>
                                            <p:strVal val="ppt_w*0.70"/>
                                          </p:val>
                                        </p:tav>
                                      </p:tavLst>
                                    </p:anim>
                                    <p:anim calcmode="lin" valueType="num">
                                      <p:cBhvr>
                                        <p:cTn id="19" dur="750"/>
                                        <p:tgtEl>
                                          <p:spTgt spid="16"/>
                                        </p:tgtEl>
                                        <p:attrNameLst>
                                          <p:attrName>ppt_h</p:attrName>
                                        </p:attrNameLst>
                                      </p:cBhvr>
                                      <p:tavLst>
                                        <p:tav tm="0">
                                          <p:val>
                                            <p:strVal val="ppt_h"/>
                                          </p:val>
                                        </p:tav>
                                        <p:tav tm="100000">
                                          <p:val>
                                            <p:strVal val="ppt_h"/>
                                          </p:val>
                                        </p:tav>
                                      </p:tavLst>
                                    </p:anim>
                                    <p:animEffect transition="out" filter="fade">
                                      <p:cBhvr>
                                        <p:cTn id="20" dur="750"/>
                                        <p:tgtEl>
                                          <p:spTgt spid="16"/>
                                        </p:tgtEl>
                                      </p:cBhvr>
                                    </p:animEffect>
                                    <p:set>
                                      <p:cBhvr>
                                        <p:cTn id="21" dur="1" fill="hold">
                                          <p:stCondLst>
                                            <p:cond delay="749"/>
                                          </p:stCondLst>
                                        </p:cTn>
                                        <p:tgtEl>
                                          <p:spTgt spid="16"/>
                                        </p:tgtEl>
                                        <p:attrNameLst>
                                          <p:attrName>style.visibility</p:attrName>
                                        </p:attrNameLst>
                                      </p:cBhvr>
                                      <p:to>
                                        <p:strVal val="hidden"/>
                                      </p:to>
                                    </p:set>
                                  </p:childTnLst>
                                </p:cTn>
                              </p:par>
                              <p:par>
                                <p:cTn id="22" presetID="55" presetClass="entr" presetSubtype="0" fill="hold" nodeType="withEffect">
                                  <p:stCondLst>
                                    <p:cond delay="6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750" fill="hold"/>
                                        <p:tgtEl>
                                          <p:spTgt spid="18"/>
                                        </p:tgtEl>
                                        <p:attrNameLst>
                                          <p:attrName>ppt_w</p:attrName>
                                        </p:attrNameLst>
                                      </p:cBhvr>
                                      <p:tavLst>
                                        <p:tav tm="0">
                                          <p:val>
                                            <p:strVal val="#ppt_w*0.70"/>
                                          </p:val>
                                        </p:tav>
                                        <p:tav tm="100000">
                                          <p:val>
                                            <p:strVal val="#ppt_w"/>
                                          </p:val>
                                        </p:tav>
                                      </p:tavLst>
                                    </p:anim>
                                    <p:anim calcmode="lin" valueType="num">
                                      <p:cBhvr>
                                        <p:cTn id="25" dur="750" fill="hold"/>
                                        <p:tgtEl>
                                          <p:spTgt spid="18"/>
                                        </p:tgtEl>
                                        <p:attrNameLst>
                                          <p:attrName>ppt_h</p:attrName>
                                        </p:attrNameLst>
                                      </p:cBhvr>
                                      <p:tavLst>
                                        <p:tav tm="0">
                                          <p:val>
                                            <p:strVal val="#ppt_h"/>
                                          </p:val>
                                        </p:tav>
                                        <p:tav tm="100000">
                                          <p:val>
                                            <p:strVal val="#ppt_h"/>
                                          </p:val>
                                        </p:tav>
                                      </p:tavLst>
                                    </p:anim>
                                    <p:animEffect transition="in" filter="fade">
                                      <p:cBhvr>
                                        <p:cTn id="26" dur="75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xit" presetSubtype="0" fill="hold" nodeType="clickEffect">
                                  <p:stCondLst>
                                    <p:cond delay="0"/>
                                  </p:stCondLst>
                                  <p:childTnLst>
                                    <p:anim calcmode="lin" valueType="num">
                                      <p:cBhvr>
                                        <p:cTn id="30" dur="750"/>
                                        <p:tgtEl>
                                          <p:spTgt spid="17"/>
                                        </p:tgtEl>
                                        <p:attrNameLst>
                                          <p:attrName>ppt_w</p:attrName>
                                        </p:attrNameLst>
                                      </p:cBhvr>
                                      <p:tavLst>
                                        <p:tav tm="0">
                                          <p:val>
                                            <p:strVal val="ppt_w"/>
                                          </p:val>
                                        </p:tav>
                                        <p:tav tm="100000">
                                          <p:val>
                                            <p:strVal val="ppt_w*0.70"/>
                                          </p:val>
                                        </p:tav>
                                      </p:tavLst>
                                    </p:anim>
                                    <p:anim calcmode="lin" valueType="num">
                                      <p:cBhvr>
                                        <p:cTn id="31" dur="750"/>
                                        <p:tgtEl>
                                          <p:spTgt spid="17"/>
                                        </p:tgtEl>
                                        <p:attrNameLst>
                                          <p:attrName>ppt_h</p:attrName>
                                        </p:attrNameLst>
                                      </p:cBhvr>
                                      <p:tavLst>
                                        <p:tav tm="0">
                                          <p:val>
                                            <p:strVal val="ppt_h"/>
                                          </p:val>
                                        </p:tav>
                                        <p:tav tm="100000">
                                          <p:val>
                                            <p:strVal val="ppt_h"/>
                                          </p:val>
                                        </p:tav>
                                      </p:tavLst>
                                    </p:anim>
                                    <p:animEffect transition="out" filter="fade">
                                      <p:cBhvr>
                                        <p:cTn id="32" dur="750"/>
                                        <p:tgtEl>
                                          <p:spTgt spid="17"/>
                                        </p:tgtEl>
                                      </p:cBhvr>
                                    </p:animEffect>
                                    <p:set>
                                      <p:cBhvr>
                                        <p:cTn id="33" dur="1" fill="hold">
                                          <p:stCondLst>
                                            <p:cond delay="749"/>
                                          </p:stCondLst>
                                        </p:cTn>
                                        <p:tgtEl>
                                          <p:spTgt spid="17"/>
                                        </p:tgtEl>
                                        <p:attrNameLst>
                                          <p:attrName>style.visibility</p:attrName>
                                        </p:attrNameLst>
                                      </p:cBhvr>
                                      <p:to>
                                        <p:strVal val="hidden"/>
                                      </p:to>
                                    </p:set>
                                  </p:childTnLst>
                                </p:cTn>
                              </p:par>
                              <p:par>
                                <p:cTn id="34" presetID="55" presetClass="entr" presetSubtype="0" fill="hold" nodeType="withEffect">
                                  <p:stCondLst>
                                    <p:cond delay="600"/>
                                  </p:stCondLst>
                                  <p:childTnLst>
                                    <p:set>
                                      <p:cBhvr>
                                        <p:cTn id="35" dur="1" fill="hold">
                                          <p:stCondLst>
                                            <p:cond delay="0"/>
                                          </p:stCondLst>
                                        </p:cTn>
                                        <p:tgtEl>
                                          <p:spTgt spid="8"/>
                                        </p:tgtEl>
                                        <p:attrNameLst>
                                          <p:attrName>style.visibility</p:attrName>
                                        </p:attrNameLst>
                                      </p:cBhvr>
                                      <p:to>
                                        <p:strVal val="visible"/>
                                      </p:to>
                                    </p:set>
                                    <p:anim calcmode="lin" valueType="num">
                                      <p:cBhvr>
                                        <p:cTn id="36" dur="750" fill="hold"/>
                                        <p:tgtEl>
                                          <p:spTgt spid="8"/>
                                        </p:tgtEl>
                                        <p:attrNameLst>
                                          <p:attrName>ppt_w</p:attrName>
                                        </p:attrNameLst>
                                      </p:cBhvr>
                                      <p:tavLst>
                                        <p:tav tm="0">
                                          <p:val>
                                            <p:strVal val="#ppt_w*0.70"/>
                                          </p:val>
                                        </p:tav>
                                        <p:tav tm="100000">
                                          <p:val>
                                            <p:strVal val="#ppt_w"/>
                                          </p:val>
                                        </p:tav>
                                      </p:tavLst>
                                    </p:anim>
                                    <p:anim calcmode="lin" valueType="num">
                                      <p:cBhvr>
                                        <p:cTn id="37" dur="750" fill="hold"/>
                                        <p:tgtEl>
                                          <p:spTgt spid="8"/>
                                        </p:tgtEl>
                                        <p:attrNameLst>
                                          <p:attrName>ppt_h</p:attrName>
                                        </p:attrNameLst>
                                      </p:cBhvr>
                                      <p:tavLst>
                                        <p:tav tm="0">
                                          <p:val>
                                            <p:strVal val="#ppt_h"/>
                                          </p:val>
                                        </p:tav>
                                        <p:tav tm="100000">
                                          <p:val>
                                            <p:strVal val="#ppt_h"/>
                                          </p:val>
                                        </p:tav>
                                      </p:tavLst>
                                    </p:anim>
                                    <p:animEffect transition="in" filter="fade">
                                      <p:cBhvr>
                                        <p:cTn id="3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2904466"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t="9419"/>
          <a:stretch/>
        </p:blipFill>
        <p:spPr>
          <a:xfrm>
            <a:off x="539750" y="1108364"/>
            <a:ext cx="8064500" cy="5165436"/>
          </a:xfrm>
          <a:prstGeom prst="rect">
            <a:avLst/>
          </a:prstGeom>
        </p:spPr>
      </p:pic>
      <p:sp>
        <p:nvSpPr>
          <p:cNvPr id="12" name="Rectangle 11"/>
          <p:cNvSpPr/>
          <p:nvPr/>
        </p:nvSpPr>
        <p:spPr>
          <a:xfrm>
            <a:off x="447429" y="670659"/>
            <a:ext cx="2457036"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Primes to 100</a:t>
            </a:r>
          </a:p>
        </p:txBody>
      </p:sp>
      <p:cxnSp>
        <p:nvCxnSpPr>
          <p:cNvPr id="11" name="Straight Connector 10"/>
          <p:cNvCxnSpPr/>
          <p:nvPr/>
        </p:nvCxnSpPr>
        <p:spPr>
          <a:xfrm>
            <a:off x="290446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674308" y="2289705"/>
            <a:ext cx="6354661" cy="3387533"/>
            <a:chOff x="1674308" y="2289705"/>
            <a:chExt cx="6354661" cy="3387533"/>
          </a:xfrm>
        </p:grpSpPr>
        <p:sp>
          <p:nvSpPr>
            <p:cNvPr id="15" name="Rectangle 14"/>
            <p:cNvSpPr/>
            <p:nvPr/>
          </p:nvSpPr>
          <p:spPr>
            <a:xfrm>
              <a:off x="4110527" y="2289705"/>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669160" y="3122114"/>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556835" y="3122114"/>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787518" y="4136041"/>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6553025" y="4136041"/>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674308" y="4133798"/>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3439815" y="4133798"/>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5969427" y="5142126"/>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7106023" y="5142126"/>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4139632" y="2336905"/>
              <a:ext cx="893842" cy="461665"/>
            </a:xfrm>
            <a:prstGeom prst="rect">
              <a:avLst/>
            </a:prstGeom>
            <a:noFill/>
          </p:spPr>
          <p:txBody>
            <a:bodyPr wrap="square" rtlCol="0">
              <a:spAutoFit/>
            </a:bodyPr>
            <a:lstStyle/>
            <a:p>
              <a:pPr algn="ctr"/>
              <a:r>
                <a:rPr lang="en-GB" sz="2400" dirty="0"/>
                <a:t>48</a:t>
              </a:r>
            </a:p>
          </p:txBody>
        </p:sp>
        <p:sp>
          <p:nvSpPr>
            <p:cNvPr id="28" name="TextBox 27"/>
            <p:cNvSpPr txBox="1"/>
            <p:nvPr/>
          </p:nvSpPr>
          <p:spPr>
            <a:xfrm>
              <a:off x="2574186" y="3163956"/>
              <a:ext cx="893842" cy="461665"/>
            </a:xfrm>
            <a:prstGeom prst="rect">
              <a:avLst/>
            </a:prstGeom>
            <a:noFill/>
          </p:spPr>
          <p:txBody>
            <a:bodyPr wrap="square" rtlCol="0">
              <a:spAutoFit/>
            </a:bodyPr>
            <a:lstStyle/>
            <a:p>
              <a:pPr algn="ctr"/>
              <a:r>
                <a:rPr lang="en-GB" sz="2400" dirty="0"/>
                <a:t>6</a:t>
              </a:r>
            </a:p>
          </p:txBody>
        </p:sp>
        <p:cxnSp>
          <p:nvCxnSpPr>
            <p:cNvPr id="29" name="Straight Connector 28"/>
            <p:cNvCxnSpPr>
              <a:stCxn id="15" idx="2"/>
            </p:cNvCxnSpPr>
            <p:nvPr/>
          </p:nvCxnSpPr>
          <p:spPr>
            <a:xfrm flipH="1">
              <a:off x="3030306" y="2824817"/>
              <a:ext cx="1541694" cy="294650"/>
            </a:xfrm>
            <a:prstGeom prst="line">
              <a:avLst/>
            </a:prstGeom>
            <a:ln w="38100">
              <a:solidFill>
                <a:srgbClr val="00A7E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564251" y="2828337"/>
              <a:ext cx="1541694" cy="294650"/>
            </a:xfrm>
            <a:prstGeom prst="line">
              <a:avLst/>
            </a:prstGeom>
            <a:ln w="38100">
              <a:solidFill>
                <a:srgbClr val="00A7E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1" idx="0"/>
            </p:cNvCxnSpPr>
            <p:nvPr/>
          </p:nvCxnSpPr>
          <p:spPr>
            <a:xfrm>
              <a:off x="6139645" y="3659716"/>
              <a:ext cx="874853" cy="476325"/>
            </a:xfrm>
            <a:prstGeom prst="line">
              <a:avLst/>
            </a:prstGeom>
            <a:ln w="38100">
              <a:solidFill>
                <a:srgbClr val="00A7E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281727" y="3650898"/>
              <a:ext cx="874853" cy="476325"/>
            </a:xfrm>
            <a:prstGeom prst="line">
              <a:avLst/>
            </a:prstGeom>
            <a:ln w="38100">
              <a:solidFill>
                <a:srgbClr val="00A7E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6375671" y="4664285"/>
              <a:ext cx="668508" cy="483193"/>
            </a:xfrm>
            <a:prstGeom prst="line">
              <a:avLst/>
            </a:prstGeom>
            <a:ln w="38100">
              <a:solidFill>
                <a:srgbClr val="00A7E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031370" y="4664284"/>
              <a:ext cx="668508" cy="483193"/>
            </a:xfrm>
            <a:prstGeom prst="line">
              <a:avLst/>
            </a:prstGeom>
            <a:ln w="38100">
              <a:solidFill>
                <a:srgbClr val="00A7E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007855" y="3659716"/>
              <a:ext cx="874853" cy="476325"/>
            </a:xfrm>
            <a:prstGeom prst="line">
              <a:avLst/>
            </a:prstGeom>
            <a:ln w="38100">
              <a:solidFill>
                <a:srgbClr val="00A7E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149937" y="3650898"/>
              <a:ext cx="874853" cy="476325"/>
            </a:xfrm>
            <a:prstGeom prst="line">
              <a:avLst/>
            </a:prstGeom>
            <a:ln w="38100">
              <a:solidFill>
                <a:srgbClr val="00A7E6"/>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5710464" y="3185396"/>
            <a:ext cx="842561" cy="461665"/>
          </a:xfrm>
          <a:prstGeom prst="rect">
            <a:avLst/>
          </a:prstGeom>
          <a:noFill/>
        </p:spPr>
        <p:txBody>
          <a:bodyPr wrap="square" rtlCol="0">
            <a:spAutoFit/>
          </a:bodyPr>
          <a:lstStyle/>
          <a:p>
            <a:pPr algn="ctr"/>
            <a:r>
              <a:rPr lang="en-GB" sz="2400" b="1" dirty="0">
                <a:latin typeface="Kalam" panose="02000000000000000000" pitchFamily="2" charset="0"/>
                <a:cs typeface="Kalam" panose="02000000000000000000" pitchFamily="2" charset="0"/>
              </a:rPr>
              <a:t>8</a:t>
            </a:r>
          </a:p>
        </p:txBody>
      </p:sp>
      <p:sp>
        <p:nvSpPr>
          <p:cNvPr id="44" name="TextBox 43"/>
          <p:cNvSpPr txBox="1"/>
          <p:nvPr/>
        </p:nvSpPr>
        <p:spPr>
          <a:xfrm>
            <a:off x="1712408" y="4188075"/>
            <a:ext cx="842561" cy="461665"/>
          </a:xfrm>
          <a:prstGeom prst="rect">
            <a:avLst/>
          </a:prstGeom>
          <a:noFill/>
        </p:spPr>
        <p:txBody>
          <a:bodyPr wrap="square" rtlCol="0">
            <a:spAutoFit/>
          </a:bodyPr>
          <a:lstStyle/>
          <a:p>
            <a:pPr algn="ctr"/>
            <a:r>
              <a:rPr lang="en-GB" sz="2400" b="1" dirty="0">
                <a:latin typeface="Kalam" panose="02000000000000000000" pitchFamily="2" charset="0"/>
                <a:cs typeface="Kalam" panose="02000000000000000000" pitchFamily="2" charset="0"/>
              </a:rPr>
              <a:t>2</a:t>
            </a:r>
          </a:p>
        </p:txBody>
      </p:sp>
      <p:sp>
        <p:nvSpPr>
          <p:cNvPr id="45" name="TextBox 44"/>
          <p:cNvSpPr txBox="1"/>
          <p:nvPr/>
        </p:nvSpPr>
        <p:spPr>
          <a:xfrm>
            <a:off x="3472387" y="4183577"/>
            <a:ext cx="842561" cy="461665"/>
          </a:xfrm>
          <a:prstGeom prst="rect">
            <a:avLst/>
          </a:prstGeom>
          <a:noFill/>
        </p:spPr>
        <p:txBody>
          <a:bodyPr wrap="square" rtlCol="0">
            <a:spAutoFit/>
          </a:bodyPr>
          <a:lstStyle/>
          <a:p>
            <a:pPr algn="ctr"/>
            <a:r>
              <a:rPr lang="en-GB" sz="2400" b="1" dirty="0">
                <a:latin typeface="Kalam" panose="02000000000000000000" pitchFamily="2" charset="0"/>
                <a:cs typeface="Kalam" panose="02000000000000000000" pitchFamily="2" charset="0"/>
              </a:rPr>
              <a:t>3</a:t>
            </a:r>
          </a:p>
        </p:txBody>
      </p:sp>
      <p:sp>
        <p:nvSpPr>
          <p:cNvPr id="46" name="TextBox 45"/>
          <p:cNvSpPr txBox="1"/>
          <p:nvPr/>
        </p:nvSpPr>
        <p:spPr>
          <a:xfrm>
            <a:off x="4829922" y="4195695"/>
            <a:ext cx="842561" cy="461665"/>
          </a:xfrm>
          <a:prstGeom prst="rect">
            <a:avLst/>
          </a:prstGeom>
          <a:noFill/>
        </p:spPr>
        <p:txBody>
          <a:bodyPr wrap="square" rtlCol="0">
            <a:spAutoFit/>
          </a:bodyPr>
          <a:lstStyle/>
          <a:p>
            <a:pPr algn="ctr"/>
            <a:r>
              <a:rPr lang="en-GB" sz="2400" b="1" dirty="0">
                <a:latin typeface="Kalam" panose="02000000000000000000" pitchFamily="2" charset="0"/>
                <a:cs typeface="Kalam" panose="02000000000000000000" pitchFamily="2" charset="0"/>
              </a:rPr>
              <a:t>2</a:t>
            </a:r>
          </a:p>
        </p:txBody>
      </p:sp>
      <p:sp>
        <p:nvSpPr>
          <p:cNvPr id="47" name="TextBox 46"/>
          <p:cNvSpPr txBox="1"/>
          <p:nvPr/>
        </p:nvSpPr>
        <p:spPr>
          <a:xfrm>
            <a:off x="6592106" y="4180454"/>
            <a:ext cx="842561" cy="461665"/>
          </a:xfrm>
          <a:prstGeom prst="rect">
            <a:avLst/>
          </a:prstGeom>
          <a:noFill/>
        </p:spPr>
        <p:txBody>
          <a:bodyPr wrap="square" rtlCol="0">
            <a:spAutoFit/>
          </a:bodyPr>
          <a:lstStyle/>
          <a:p>
            <a:pPr algn="ctr"/>
            <a:r>
              <a:rPr lang="en-GB" sz="2400" b="1" dirty="0">
                <a:latin typeface="Kalam" panose="02000000000000000000" pitchFamily="2" charset="0"/>
                <a:cs typeface="Kalam" panose="02000000000000000000" pitchFamily="2" charset="0"/>
              </a:rPr>
              <a:t>4</a:t>
            </a:r>
          </a:p>
        </p:txBody>
      </p:sp>
      <p:sp>
        <p:nvSpPr>
          <p:cNvPr id="48" name="TextBox 47"/>
          <p:cNvSpPr txBox="1"/>
          <p:nvPr/>
        </p:nvSpPr>
        <p:spPr>
          <a:xfrm>
            <a:off x="6012562" y="5177983"/>
            <a:ext cx="842561" cy="461665"/>
          </a:xfrm>
          <a:prstGeom prst="rect">
            <a:avLst/>
          </a:prstGeom>
          <a:noFill/>
        </p:spPr>
        <p:txBody>
          <a:bodyPr wrap="square" rtlCol="0">
            <a:spAutoFit/>
          </a:bodyPr>
          <a:lstStyle/>
          <a:p>
            <a:pPr algn="ctr"/>
            <a:r>
              <a:rPr lang="en-GB" sz="2400" b="1" dirty="0">
                <a:latin typeface="Kalam" panose="02000000000000000000" pitchFamily="2" charset="0"/>
                <a:cs typeface="Kalam" panose="02000000000000000000" pitchFamily="2" charset="0"/>
              </a:rPr>
              <a:t>2</a:t>
            </a:r>
          </a:p>
        </p:txBody>
      </p:sp>
      <p:sp>
        <p:nvSpPr>
          <p:cNvPr id="49" name="TextBox 48"/>
          <p:cNvSpPr txBox="1"/>
          <p:nvPr/>
        </p:nvSpPr>
        <p:spPr>
          <a:xfrm>
            <a:off x="7147600" y="5193788"/>
            <a:ext cx="842561" cy="461665"/>
          </a:xfrm>
          <a:prstGeom prst="rect">
            <a:avLst/>
          </a:prstGeom>
          <a:noFill/>
        </p:spPr>
        <p:txBody>
          <a:bodyPr wrap="square" rtlCol="0">
            <a:spAutoFit/>
          </a:bodyPr>
          <a:lstStyle/>
          <a:p>
            <a:pPr algn="ctr"/>
            <a:r>
              <a:rPr lang="en-GB" sz="2400" b="1" dirty="0">
                <a:latin typeface="Kalam" panose="02000000000000000000" pitchFamily="2" charset="0"/>
                <a:cs typeface="Kalam" panose="02000000000000000000" pitchFamily="2" charset="0"/>
              </a:rPr>
              <a:t>2</a:t>
            </a:r>
          </a:p>
        </p:txBody>
      </p:sp>
      <p:grpSp>
        <p:nvGrpSpPr>
          <p:cNvPr id="50" name="Group 49"/>
          <p:cNvGrpSpPr/>
          <p:nvPr/>
        </p:nvGrpSpPr>
        <p:grpSpPr>
          <a:xfrm>
            <a:off x="2556835" y="2295853"/>
            <a:ext cx="4919136" cy="2381448"/>
            <a:chOff x="2556835" y="2289705"/>
            <a:chExt cx="4919136" cy="2381448"/>
          </a:xfrm>
        </p:grpSpPr>
        <p:sp>
          <p:nvSpPr>
            <p:cNvPr id="51" name="Rectangle 50"/>
            <p:cNvSpPr/>
            <p:nvPr/>
          </p:nvSpPr>
          <p:spPr>
            <a:xfrm>
              <a:off x="4110527" y="2289705"/>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5669160" y="3122114"/>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2556835" y="3122114"/>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4787518" y="4136041"/>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6553025" y="4136041"/>
              <a:ext cx="922946" cy="535112"/>
            </a:xfrm>
            <a:prstGeom prst="rect">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a:off x="4139632" y="2336905"/>
              <a:ext cx="893842" cy="461665"/>
            </a:xfrm>
            <a:prstGeom prst="rect">
              <a:avLst/>
            </a:prstGeom>
            <a:noFill/>
          </p:spPr>
          <p:txBody>
            <a:bodyPr wrap="square" rtlCol="0">
              <a:spAutoFit/>
            </a:bodyPr>
            <a:lstStyle/>
            <a:p>
              <a:pPr algn="ctr"/>
              <a:r>
                <a:rPr lang="en-GB" sz="2400" dirty="0"/>
                <a:t>92</a:t>
              </a:r>
            </a:p>
          </p:txBody>
        </p:sp>
        <p:sp>
          <p:nvSpPr>
            <p:cNvPr id="61" name="TextBox 60"/>
            <p:cNvSpPr txBox="1"/>
            <p:nvPr/>
          </p:nvSpPr>
          <p:spPr>
            <a:xfrm>
              <a:off x="2574186" y="3163956"/>
              <a:ext cx="893842" cy="461665"/>
            </a:xfrm>
            <a:prstGeom prst="rect">
              <a:avLst/>
            </a:prstGeom>
            <a:noFill/>
          </p:spPr>
          <p:txBody>
            <a:bodyPr wrap="square" rtlCol="0">
              <a:spAutoFit/>
            </a:bodyPr>
            <a:lstStyle/>
            <a:p>
              <a:pPr algn="ctr"/>
              <a:r>
                <a:rPr lang="en-GB" sz="2400" dirty="0"/>
                <a:t>2</a:t>
              </a:r>
            </a:p>
          </p:txBody>
        </p:sp>
        <p:cxnSp>
          <p:nvCxnSpPr>
            <p:cNvPr id="62" name="Straight Connector 61"/>
            <p:cNvCxnSpPr>
              <a:stCxn id="51" idx="2"/>
            </p:cNvCxnSpPr>
            <p:nvPr/>
          </p:nvCxnSpPr>
          <p:spPr>
            <a:xfrm flipH="1">
              <a:off x="3030306" y="2824817"/>
              <a:ext cx="1541694" cy="294650"/>
            </a:xfrm>
            <a:prstGeom prst="line">
              <a:avLst/>
            </a:prstGeom>
            <a:ln w="38100">
              <a:solidFill>
                <a:srgbClr val="00A7E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564251" y="2828337"/>
              <a:ext cx="1541694" cy="294650"/>
            </a:xfrm>
            <a:prstGeom prst="line">
              <a:avLst/>
            </a:prstGeom>
            <a:ln w="38100">
              <a:solidFill>
                <a:srgbClr val="00A7E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endCxn id="55" idx="0"/>
            </p:cNvCxnSpPr>
            <p:nvPr/>
          </p:nvCxnSpPr>
          <p:spPr>
            <a:xfrm>
              <a:off x="6139645" y="3659716"/>
              <a:ext cx="874853" cy="476325"/>
            </a:xfrm>
            <a:prstGeom prst="line">
              <a:avLst/>
            </a:prstGeom>
            <a:ln w="38100">
              <a:solidFill>
                <a:srgbClr val="00A7E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5281727" y="3650898"/>
              <a:ext cx="874853" cy="476325"/>
            </a:xfrm>
            <a:prstGeom prst="line">
              <a:avLst/>
            </a:prstGeom>
            <a:ln w="38100">
              <a:solidFill>
                <a:srgbClr val="00A7E6"/>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140728">
            <a:off x="10649410" y="1091721"/>
            <a:ext cx="3149057" cy="40659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954308">
            <a:off x="9060731" y="3083549"/>
            <a:ext cx="3197882" cy="362823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954308">
            <a:off x="11109045" y="2799642"/>
            <a:ext cx="3197882" cy="362823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6162" r="92737"/>
          <a:stretch/>
        </p:blipFill>
        <p:spPr>
          <a:xfrm>
            <a:off x="0" y="1108364"/>
            <a:ext cx="664105" cy="5749636"/>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93056" t="14695"/>
          <a:stretch/>
        </p:blipFill>
        <p:spPr>
          <a:xfrm>
            <a:off x="8509000" y="1007758"/>
            <a:ext cx="635000" cy="5850242"/>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86772"/>
          <a:stretch/>
        </p:blipFill>
        <p:spPr>
          <a:xfrm>
            <a:off x="0" y="5950856"/>
            <a:ext cx="9144000" cy="907143"/>
          </a:xfrm>
          <a:prstGeom prst="rect">
            <a:avLst/>
          </a:prstGeom>
        </p:spPr>
      </p:pic>
      <p:grpSp>
        <p:nvGrpSpPr>
          <p:cNvPr id="5" name="Group 4"/>
          <p:cNvGrpSpPr/>
          <p:nvPr/>
        </p:nvGrpSpPr>
        <p:grpSpPr>
          <a:xfrm>
            <a:off x="-83128" y="1234799"/>
            <a:ext cx="5745018" cy="760256"/>
            <a:chOff x="-83128" y="1234799"/>
            <a:chExt cx="5745018" cy="760256"/>
          </a:xfrm>
        </p:grpSpPr>
        <p:sp>
          <p:nvSpPr>
            <p:cNvPr id="3" name="Pentagon 2"/>
            <p:cNvSpPr/>
            <p:nvPr/>
          </p:nvSpPr>
          <p:spPr>
            <a:xfrm>
              <a:off x="-83128" y="1234799"/>
              <a:ext cx="5745017" cy="760256"/>
            </a:xfrm>
            <a:prstGeom prst="homePlate">
              <a:avLst>
                <a:gd name="adj" fmla="val 15208"/>
              </a:avLst>
            </a:prstGeom>
            <a:solidFill>
              <a:srgbClr val="00A7E6"/>
            </a:solidFill>
            <a:ln>
              <a:noFill/>
            </a:ln>
            <a:effectLst>
              <a:outerShdw blurRad="12700" dist="50800" dir="468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18465" y="1300994"/>
              <a:ext cx="5043425" cy="646331"/>
            </a:xfrm>
            <a:prstGeom prst="rect">
              <a:avLst/>
            </a:prstGeom>
          </p:spPr>
          <p:txBody>
            <a:bodyPr wrap="square">
              <a:spAutoFit/>
            </a:bodyPr>
            <a:lstStyle/>
            <a:p>
              <a:r>
                <a:rPr lang="en-GB" dirty="0">
                  <a:solidFill>
                    <a:schemeClr val="bg1"/>
                  </a:solidFill>
                  <a:latin typeface="Twinkl" pitchFamily="50" charset="0"/>
                </a:rPr>
                <a:t>Use your multiplication and division facts to break this number down into its prime factors.</a:t>
              </a:r>
            </a:p>
          </p:txBody>
        </p:sp>
      </p:grpSp>
      <p:sp>
        <p:nvSpPr>
          <p:cNvPr id="71" name="TextBox 70"/>
          <p:cNvSpPr txBox="1"/>
          <p:nvPr/>
        </p:nvSpPr>
        <p:spPr>
          <a:xfrm>
            <a:off x="5728796" y="3184254"/>
            <a:ext cx="842561" cy="461665"/>
          </a:xfrm>
          <a:prstGeom prst="rect">
            <a:avLst/>
          </a:prstGeom>
          <a:noFill/>
        </p:spPr>
        <p:txBody>
          <a:bodyPr wrap="square" rtlCol="0">
            <a:spAutoFit/>
          </a:bodyPr>
          <a:lstStyle/>
          <a:p>
            <a:pPr algn="ctr"/>
            <a:r>
              <a:rPr lang="en-GB" sz="2400" b="1" dirty="0">
                <a:latin typeface="Kalam" panose="02000000000000000000" pitchFamily="2" charset="0"/>
                <a:cs typeface="Kalam" panose="02000000000000000000" pitchFamily="2" charset="0"/>
              </a:rPr>
              <a:t>46</a:t>
            </a:r>
          </a:p>
        </p:txBody>
      </p:sp>
      <p:sp>
        <p:nvSpPr>
          <p:cNvPr id="72" name="TextBox 71"/>
          <p:cNvSpPr txBox="1"/>
          <p:nvPr/>
        </p:nvSpPr>
        <p:spPr>
          <a:xfrm>
            <a:off x="4816653" y="4205257"/>
            <a:ext cx="842561" cy="461665"/>
          </a:xfrm>
          <a:prstGeom prst="rect">
            <a:avLst/>
          </a:prstGeom>
          <a:noFill/>
        </p:spPr>
        <p:txBody>
          <a:bodyPr wrap="square" rtlCol="0">
            <a:spAutoFit/>
          </a:bodyPr>
          <a:lstStyle/>
          <a:p>
            <a:pPr algn="ctr"/>
            <a:r>
              <a:rPr lang="en-GB" sz="2400" b="1" dirty="0">
                <a:latin typeface="Kalam" panose="02000000000000000000" pitchFamily="2" charset="0"/>
                <a:cs typeface="Kalam" panose="02000000000000000000" pitchFamily="2" charset="0"/>
              </a:rPr>
              <a:t>2</a:t>
            </a:r>
          </a:p>
        </p:txBody>
      </p:sp>
      <p:sp>
        <p:nvSpPr>
          <p:cNvPr id="73" name="TextBox 72"/>
          <p:cNvSpPr txBox="1"/>
          <p:nvPr/>
        </p:nvSpPr>
        <p:spPr>
          <a:xfrm>
            <a:off x="6592944" y="4191166"/>
            <a:ext cx="842561" cy="461665"/>
          </a:xfrm>
          <a:prstGeom prst="rect">
            <a:avLst/>
          </a:prstGeom>
          <a:noFill/>
        </p:spPr>
        <p:txBody>
          <a:bodyPr wrap="square" rtlCol="0">
            <a:spAutoFit/>
          </a:bodyPr>
          <a:lstStyle/>
          <a:p>
            <a:pPr algn="ctr"/>
            <a:r>
              <a:rPr lang="en-GB" sz="2400" b="1" dirty="0">
                <a:latin typeface="Kalam" panose="02000000000000000000" pitchFamily="2" charset="0"/>
                <a:cs typeface="Kalam" panose="02000000000000000000" pitchFamily="2" charset="0"/>
              </a:rPr>
              <a:t>23</a:t>
            </a:r>
          </a:p>
        </p:txBody>
      </p:sp>
      <p:pic>
        <p:nvPicPr>
          <p:cNvPr id="58" name="Picture 57">
            <a:extLst>
              <a:ext uri="{FF2B5EF4-FFF2-40B4-BE49-F238E27FC236}">
                <a16:creationId xmlns:a16="http://schemas.microsoft.com/office/drawing/2014/main" id="{2830866F-58AA-4213-AFD1-4A7F919ABC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35" presetClass="path" presetSubtype="0" fill="hold" nodeType="clickEffect">
                                  <p:stCondLst>
                                    <p:cond delay="0"/>
                                  </p:stCondLst>
                                  <p:childTnLst>
                                    <p:animMotion origin="layout" path="M 1.38889E-6 -3.7037E-7 L -1.34358 0.00116 " pathEditMode="relative" rAng="0" ptsTypes="AA">
                                      <p:cBhvr>
                                        <p:cTn id="29" dur="2500" fill="hold"/>
                                        <p:tgtEl>
                                          <p:spTgt spid="7"/>
                                        </p:tgtEl>
                                        <p:attrNameLst>
                                          <p:attrName>ppt_x</p:attrName>
                                          <p:attrName>ppt_y</p:attrName>
                                        </p:attrNameLst>
                                      </p:cBhvr>
                                      <p:rCtr x="-67188" y="46"/>
                                    </p:animMotion>
                                  </p:childTnLst>
                                </p:cTn>
                              </p:par>
                              <p:par>
                                <p:cTn id="30" presetID="35" presetClass="path" presetSubtype="0" fill="hold" nodeType="withEffect">
                                  <p:stCondLst>
                                    <p:cond delay="0"/>
                                  </p:stCondLst>
                                  <p:childTnLst>
                                    <p:animMotion origin="layout" path="M 4.44444E-6 4.44444E-6 L -1.50348 4.44444E-6 " pathEditMode="relative" rAng="0" ptsTypes="AA">
                                      <p:cBhvr>
                                        <p:cTn id="31" dur="2500" fill="hold"/>
                                        <p:tgtEl>
                                          <p:spTgt spid="6"/>
                                        </p:tgtEl>
                                        <p:attrNameLst>
                                          <p:attrName>ppt_x</p:attrName>
                                          <p:attrName>ppt_y</p:attrName>
                                        </p:attrNameLst>
                                      </p:cBhvr>
                                      <p:rCtr x="-75174" y="0"/>
                                    </p:animMotion>
                                  </p:childTnLst>
                                </p:cTn>
                              </p:par>
                              <p:par>
                                <p:cTn id="32" presetID="35" presetClass="path" presetSubtype="0" fill="hold" nodeType="withEffect">
                                  <p:stCondLst>
                                    <p:cond delay="0"/>
                                  </p:stCondLst>
                                  <p:childTnLst>
                                    <p:animMotion origin="layout" path="M 3.05556E-6 4.81481E-6 L -1.59289 0.00023 " pathEditMode="relative" rAng="0" ptsTypes="AA">
                                      <p:cBhvr>
                                        <p:cTn id="33" dur="2500" fill="hold"/>
                                        <p:tgtEl>
                                          <p:spTgt spid="13"/>
                                        </p:tgtEl>
                                        <p:attrNameLst>
                                          <p:attrName>ppt_x</p:attrName>
                                          <p:attrName>ppt_y</p:attrName>
                                        </p:attrNameLst>
                                      </p:cBhvr>
                                      <p:rCtr x="-79653" y="0"/>
                                    </p:animMotion>
                                  </p:childTnLst>
                                </p:cTn>
                              </p:par>
                              <p:par>
                                <p:cTn id="34" presetID="8" presetClass="emph" presetSubtype="0" fill="hold" nodeType="withEffect">
                                  <p:stCondLst>
                                    <p:cond delay="0"/>
                                  </p:stCondLst>
                                  <p:childTnLst>
                                    <p:animRot by="13200000">
                                      <p:cBhvr>
                                        <p:cTn id="35" dur="2500" fill="hold"/>
                                        <p:tgtEl>
                                          <p:spTgt spid="13"/>
                                        </p:tgtEl>
                                        <p:attrNameLst>
                                          <p:attrName>r</p:attrName>
                                        </p:attrNameLst>
                                      </p:cBhvr>
                                    </p:animRot>
                                  </p:childTnLst>
                                </p:cTn>
                              </p:par>
                              <p:par>
                                <p:cTn id="36" presetID="8" presetClass="emph" presetSubtype="0" fill="hold" nodeType="withEffect">
                                  <p:stCondLst>
                                    <p:cond delay="0"/>
                                  </p:stCondLst>
                                  <p:childTnLst>
                                    <p:animRot by="-9600000">
                                      <p:cBhvr>
                                        <p:cTn id="37" dur="2500" fill="hold"/>
                                        <p:tgtEl>
                                          <p:spTgt spid="7"/>
                                        </p:tgtEl>
                                        <p:attrNameLst>
                                          <p:attrName>r</p:attrName>
                                        </p:attrNameLst>
                                      </p:cBhvr>
                                    </p:animRot>
                                  </p:childTnLst>
                                </p:cTn>
                              </p:par>
                              <p:par>
                                <p:cTn id="38" presetID="8" presetClass="emph" presetSubtype="0" fill="hold" nodeType="withEffect">
                                  <p:stCondLst>
                                    <p:cond delay="0"/>
                                  </p:stCondLst>
                                  <p:childTnLst>
                                    <p:animRot by="3600000">
                                      <p:cBhvr>
                                        <p:cTn id="39" dur="2500" fill="hold"/>
                                        <p:tgtEl>
                                          <p:spTgt spid="6"/>
                                        </p:tgtEl>
                                        <p:attrNameLst>
                                          <p:attrName>r</p:attrName>
                                        </p:attrNameLst>
                                      </p:cBhvr>
                                    </p:animRot>
                                  </p:childTnLst>
                                </p:cTn>
                              </p:par>
                              <p:par>
                                <p:cTn id="40" presetID="22" presetClass="exit" presetSubtype="2" fill="hold" nodeType="withEffect">
                                  <p:stCondLst>
                                    <p:cond delay="250"/>
                                  </p:stCondLst>
                                  <p:childTnLst>
                                    <p:animEffect transition="out" filter="wipe(right)">
                                      <p:cBhvr>
                                        <p:cTn id="41" dur="1900"/>
                                        <p:tgtEl>
                                          <p:spTgt spid="38"/>
                                        </p:tgtEl>
                                      </p:cBhvr>
                                    </p:animEffect>
                                    <p:set>
                                      <p:cBhvr>
                                        <p:cTn id="42" dur="1" fill="hold">
                                          <p:stCondLst>
                                            <p:cond delay="1899"/>
                                          </p:stCondLst>
                                        </p:cTn>
                                        <p:tgtEl>
                                          <p:spTgt spid="38"/>
                                        </p:tgtEl>
                                        <p:attrNameLst>
                                          <p:attrName>style.visibility</p:attrName>
                                        </p:attrNameLst>
                                      </p:cBhvr>
                                      <p:to>
                                        <p:strVal val="hidden"/>
                                      </p:to>
                                    </p:set>
                                  </p:childTnLst>
                                </p:cTn>
                              </p:par>
                              <p:par>
                                <p:cTn id="43" presetID="22" presetClass="entr" presetSubtype="2" fill="hold" nodeType="withEffect">
                                  <p:stCondLst>
                                    <p:cond delay="250"/>
                                  </p:stCondLst>
                                  <p:childTnLst>
                                    <p:set>
                                      <p:cBhvr>
                                        <p:cTn id="44" dur="1" fill="hold">
                                          <p:stCondLst>
                                            <p:cond delay="0"/>
                                          </p:stCondLst>
                                        </p:cTn>
                                        <p:tgtEl>
                                          <p:spTgt spid="50"/>
                                        </p:tgtEl>
                                        <p:attrNameLst>
                                          <p:attrName>style.visibility</p:attrName>
                                        </p:attrNameLst>
                                      </p:cBhvr>
                                      <p:to>
                                        <p:strVal val="visible"/>
                                      </p:to>
                                    </p:set>
                                    <p:animEffect transition="in" filter="wipe(right)">
                                      <p:cBhvr>
                                        <p:cTn id="45" dur="1500"/>
                                        <p:tgtEl>
                                          <p:spTgt spid="50"/>
                                        </p:tgtEl>
                                      </p:cBhvr>
                                    </p:animEffect>
                                  </p:childTnLst>
                                </p:cTn>
                              </p:par>
                              <p:par>
                                <p:cTn id="46" presetID="10" presetClass="exit" presetSubtype="0" fill="hold" grpId="1" nodeType="withEffect">
                                  <p:stCondLst>
                                    <p:cond delay="250"/>
                                  </p:stCondLst>
                                  <p:childTnLst>
                                    <p:animEffect transition="out" filter="fade">
                                      <p:cBhvr>
                                        <p:cTn id="47" dur="500"/>
                                        <p:tgtEl>
                                          <p:spTgt spid="49"/>
                                        </p:tgtEl>
                                      </p:cBhvr>
                                    </p:animEffect>
                                    <p:set>
                                      <p:cBhvr>
                                        <p:cTn id="48" dur="1" fill="hold">
                                          <p:stCondLst>
                                            <p:cond delay="499"/>
                                          </p:stCondLst>
                                        </p:cTn>
                                        <p:tgtEl>
                                          <p:spTgt spid="49"/>
                                        </p:tgtEl>
                                        <p:attrNameLst>
                                          <p:attrName>style.visibility</p:attrName>
                                        </p:attrNameLst>
                                      </p:cBhvr>
                                      <p:to>
                                        <p:strVal val="hidden"/>
                                      </p:to>
                                    </p:set>
                                  </p:childTnLst>
                                </p:cTn>
                              </p:par>
                              <p:par>
                                <p:cTn id="49" presetID="10" presetClass="exit" presetSubtype="0" fill="hold" grpId="1" nodeType="withEffect">
                                  <p:stCondLst>
                                    <p:cond delay="500"/>
                                  </p:stCondLst>
                                  <p:childTnLst>
                                    <p:animEffect transition="out" filter="fade">
                                      <p:cBhvr>
                                        <p:cTn id="50" dur="500"/>
                                        <p:tgtEl>
                                          <p:spTgt spid="47"/>
                                        </p:tgtEl>
                                      </p:cBhvr>
                                    </p:animEffect>
                                    <p:set>
                                      <p:cBhvr>
                                        <p:cTn id="51" dur="1" fill="hold">
                                          <p:stCondLst>
                                            <p:cond delay="499"/>
                                          </p:stCondLst>
                                        </p:cTn>
                                        <p:tgtEl>
                                          <p:spTgt spid="47"/>
                                        </p:tgtEl>
                                        <p:attrNameLst>
                                          <p:attrName>style.visibility</p:attrName>
                                        </p:attrNameLst>
                                      </p:cBhvr>
                                      <p:to>
                                        <p:strVal val="hidden"/>
                                      </p:to>
                                    </p:set>
                                  </p:childTnLst>
                                </p:cTn>
                              </p:par>
                              <p:par>
                                <p:cTn id="52" presetID="10" presetClass="exit" presetSubtype="0" fill="hold" grpId="1" nodeType="withEffect">
                                  <p:stCondLst>
                                    <p:cond delay="750"/>
                                  </p:stCondLst>
                                  <p:childTnLst>
                                    <p:animEffect transition="out" filter="fade">
                                      <p:cBhvr>
                                        <p:cTn id="53" dur="500"/>
                                        <p:tgtEl>
                                          <p:spTgt spid="48"/>
                                        </p:tgtEl>
                                      </p:cBhvr>
                                    </p:animEffect>
                                    <p:set>
                                      <p:cBhvr>
                                        <p:cTn id="54" dur="1" fill="hold">
                                          <p:stCondLst>
                                            <p:cond delay="499"/>
                                          </p:stCondLst>
                                        </p:cTn>
                                        <p:tgtEl>
                                          <p:spTgt spid="48"/>
                                        </p:tgtEl>
                                        <p:attrNameLst>
                                          <p:attrName>style.visibility</p:attrName>
                                        </p:attrNameLst>
                                      </p:cBhvr>
                                      <p:to>
                                        <p:strVal val="hidden"/>
                                      </p:to>
                                    </p:set>
                                  </p:childTnLst>
                                </p:cTn>
                              </p:par>
                              <p:par>
                                <p:cTn id="55" presetID="10" presetClass="exit" presetSubtype="0" fill="hold" grpId="1" nodeType="withEffect">
                                  <p:stCondLst>
                                    <p:cond delay="750"/>
                                  </p:stCondLst>
                                  <p:childTnLst>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cTn>
                              </p:par>
                              <p:par>
                                <p:cTn id="58" presetID="10" presetClass="exit" presetSubtype="0" fill="hold" grpId="1" nodeType="withEffect">
                                  <p:stCondLst>
                                    <p:cond delay="1000"/>
                                  </p:stCondLst>
                                  <p:childTnLst>
                                    <p:animEffect transition="out" filter="fade">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par>
                                <p:cTn id="61" presetID="10" presetClass="exit" presetSubtype="0" fill="hold" grpId="1" nodeType="withEffect">
                                  <p:stCondLst>
                                    <p:cond delay="1250"/>
                                  </p:stCondLst>
                                  <p:childTnLst>
                                    <p:animEffect transition="out" filter="fade">
                                      <p:cBhvr>
                                        <p:cTn id="62" dur="500"/>
                                        <p:tgtEl>
                                          <p:spTgt spid="45"/>
                                        </p:tgtEl>
                                      </p:cBhvr>
                                    </p:animEffect>
                                    <p:set>
                                      <p:cBhvr>
                                        <p:cTn id="63" dur="1" fill="hold">
                                          <p:stCondLst>
                                            <p:cond delay="499"/>
                                          </p:stCondLst>
                                        </p:cTn>
                                        <p:tgtEl>
                                          <p:spTgt spid="45"/>
                                        </p:tgtEl>
                                        <p:attrNameLst>
                                          <p:attrName>style.visibility</p:attrName>
                                        </p:attrNameLst>
                                      </p:cBhvr>
                                      <p:to>
                                        <p:strVal val="hidden"/>
                                      </p:to>
                                    </p:set>
                                  </p:childTnLst>
                                </p:cTn>
                              </p:par>
                              <p:par>
                                <p:cTn id="64" presetID="10" presetClass="exit" presetSubtype="0" fill="hold" grpId="1" nodeType="withEffect">
                                  <p:stCondLst>
                                    <p:cond delay="1500"/>
                                  </p:stCondLst>
                                  <p:childTnLst>
                                    <p:animEffect transition="out" filter="fade">
                                      <p:cBhvr>
                                        <p:cTn id="65" dur="500"/>
                                        <p:tgtEl>
                                          <p:spTgt spid="44"/>
                                        </p:tgtEl>
                                      </p:cBhvr>
                                    </p:animEffect>
                                    <p:set>
                                      <p:cBhvr>
                                        <p:cTn id="66" dur="1" fill="hold">
                                          <p:stCondLst>
                                            <p:cond delay="499"/>
                                          </p:stCondLst>
                                        </p:cTn>
                                        <p:tgtEl>
                                          <p:spTgt spid="4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500"/>
                                        <p:tgtEl>
                                          <p:spTgt spid="7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2"/>
                                        </p:tgtEl>
                                        <p:attrNameLst>
                                          <p:attrName>style.visibility</p:attrName>
                                        </p:attrNameLst>
                                      </p:cBhvr>
                                      <p:to>
                                        <p:strVal val="visible"/>
                                      </p:to>
                                    </p:set>
                                    <p:animEffect transition="in" filter="fade">
                                      <p:cBhvr>
                                        <p:cTn id="74" dur="500"/>
                                        <p:tgtEl>
                                          <p:spTgt spid="7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4" grpId="0"/>
      <p:bldP spid="44" grpId="1"/>
      <p:bldP spid="45" grpId="0"/>
      <p:bldP spid="45" grpId="1"/>
      <p:bldP spid="46" grpId="0"/>
      <p:bldP spid="46" grpId="1"/>
      <p:bldP spid="47" grpId="0"/>
      <p:bldP spid="47" grpId="1"/>
      <p:bldP spid="48" grpId="0"/>
      <p:bldP spid="48" grpId="1"/>
      <p:bldP spid="49" grpId="0"/>
      <p:bldP spid="49" grpId="1"/>
      <p:bldP spid="71" grpId="0"/>
      <p:bldP spid="72" grpId="0"/>
      <p:bldP spid="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a14:imgEffect>
                    <a14:imgEffect>
                      <a14:colorTemperature colorTemp="5300"/>
                    </a14:imgEffect>
                  </a14:imgLayer>
                </a14:imgProps>
              </a:ext>
              <a:ext uri="{28A0092B-C50C-407E-A947-70E740481C1C}">
                <a14:useLocalDpi xmlns:a14="http://schemas.microsoft.com/office/drawing/2010/main" val="0"/>
              </a:ext>
            </a:extLst>
          </a:blip>
          <a:srcRect t="9419"/>
          <a:stretch/>
        </p:blipFill>
        <p:spPr>
          <a:xfrm>
            <a:off x="539750" y="1108364"/>
            <a:ext cx="8064500" cy="516543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4" name="Rectangle 3"/>
          <p:cNvSpPr/>
          <p:nvPr/>
        </p:nvSpPr>
        <p:spPr>
          <a:xfrm>
            <a:off x="447429" y="670659"/>
            <a:ext cx="2433605"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Primes to 100</a:t>
            </a:r>
          </a:p>
        </p:txBody>
      </p:sp>
      <p:sp>
        <p:nvSpPr>
          <p:cNvPr id="5" name="Rectangle 4"/>
          <p:cNvSpPr/>
          <p:nvPr/>
        </p:nvSpPr>
        <p:spPr>
          <a:xfrm>
            <a:off x="2904466"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750" y="2876453"/>
            <a:ext cx="4315992" cy="3397347"/>
          </a:xfrm>
          <a:prstGeom prst="rect">
            <a:avLst/>
          </a:prstGeom>
        </p:spPr>
      </p:pic>
      <p:sp>
        <p:nvSpPr>
          <p:cNvPr id="11" name="Freeform 10"/>
          <p:cNvSpPr/>
          <p:nvPr/>
        </p:nvSpPr>
        <p:spPr>
          <a:xfrm>
            <a:off x="1663214" y="4126904"/>
            <a:ext cx="1631247" cy="1537296"/>
          </a:xfrm>
          <a:custGeom>
            <a:avLst/>
            <a:gdLst>
              <a:gd name="connsiteX0" fmla="*/ 102086 w 1631247"/>
              <a:gd name="connsiteY0" fmla="*/ 6946 h 1537296"/>
              <a:gd name="connsiteX1" fmla="*/ 19536 w 1631247"/>
              <a:gd name="connsiteY1" fmla="*/ 13296 h 1537296"/>
              <a:gd name="connsiteX2" fmla="*/ 13186 w 1631247"/>
              <a:gd name="connsiteY2" fmla="*/ 127596 h 1537296"/>
              <a:gd name="connsiteX3" fmla="*/ 486 w 1631247"/>
              <a:gd name="connsiteY3" fmla="*/ 572096 h 1537296"/>
              <a:gd name="connsiteX4" fmla="*/ 19536 w 1631247"/>
              <a:gd name="connsiteY4" fmla="*/ 1340446 h 1537296"/>
              <a:gd name="connsiteX5" fmla="*/ 159236 w 1631247"/>
              <a:gd name="connsiteY5" fmla="*/ 1492846 h 1537296"/>
              <a:gd name="connsiteX6" fmla="*/ 260836 w 1631247"/>
              <a:gd name="connsiteY6" fmla="*/ 1524596 h 1537296"/>
              <a:gd name="connsiteX7" fmla="*/ 686286 w 1631247"/>
              <a:gd name="connsiteY7" fmla="*/ 1537296 h 1537296"/>
              <a:gd name="connsiteX8" fmla="*/ 1480036 w 1631247"/>
              <a:gd name="connsiteY8" fmla="*/ 1530946 h 1537296"/>
              <a:gd name="connsiteX9" fmla="*/ 1613386 w 1631247"/>
              <a:gd name="connsiteY9" fmla="*/ 1499196 h 1537296"/>
              <a:gd name="connsiteX10" fmla="*/ 1607036 w 1631247"/>
              <a:gd name="connsiteY10" fmla="*/ 1422996 h 1537296"/>
              <a:gd name="connsiteX11" fmla="*/ 1403836 w 1631247"/>
              <a:gd name="connsiteY11" fmla="*/ 1378546 h 1537296"/>
              <a:gd name="connsiteX12" fmla="*/ 965686 w 1631247"/>
              <a:gd name="connsiteY12" fmla="*/ 1353146 h 1537296"/>
              <a:gd name="connsiteX13" fmla="*/ 495786 w 1631247"/>
              <a:gd name="connsiteY13" fmla="*/ 1175346 h 1537296"/>
              <a:gd name="connsiteX14" fmla="*/ 260836 w 1631247"/>
              <a:gd name="connsiteY14" fmla="*/ 921346 h 1537296"/>
              <a:gd name="connsiteX15" fmla="*/ 330686 w 1631247"/>
              <a:gd name="connsiteY15" fmla="*/ 629246 h 1537296"/>
              <a:gd name="connsiteX16" fmla="*/ 292586 w 1631247"/>
              <a:gd name="connsiteY16" fmla="*/ 305396 h 1537296"/>
              <a:gd name="connsiteX17" fmla="*/ 229086 w 1631247"/>
              <a:gd name="connsiteY17" fmla="*/ 32346 h 15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1247" h="1537296">
                <a:moveTo>
                  <a:pt x="102086" y="6946"/>
                </a:moveTo>
                <a:cubicBezTo>
                  <a:pt x="68219" y="67"/>
                  <a:pt x="34353" y="-6812"/>
                  <a:pt x="19536" y="13296"/>
                </a:cubicBezTo>
                <a:cubicBezTo>
                  <a:pt x="4719" y="33404"/>
                  <a:pt x="16361" y="34463"/>
                  <a:pt x="13186" y="127596"/>
                </a:cubicBezTo>
                <a:cubicBezTo>
                  <a:pt x="10011" y="220729"/>
                  <a:pt x="-572" y="369954"/>
                  <a:pt x="486" y="572096"/>
                </a:cubicBezTo>
                <a:cubicBezTo>
                  <a:pt x="1544" y="774238"/>
                  <a:pt x="-6922" y="1186988"/>
                  <a:pt x="19536" y="1340446"/>
                </a:cubicBezTo>
                <a:cubicBezTo>
                  <a:pt x="45994" y="1493904"/>
                  <a:pt x="119019" y="1462154"/>
                  <a:pt x="159236" y="1492846"/>
                </a:cubicBezTo>
                <a:cubicBezTo>
                  <a:pt x="199453" y="1523538"/>
                  <a:pt x="172994" y="1517188"/>
                  <a:pt x="260836" y="1524596"/>
                </a:cubicBezTo>
                <a:cubicBezTo>
                  <a:pt x="348678" y="1532004"/>
                  <a:pt x="686286" y="1537296"/>
                  <a:pt x="686286" y="1537296"/>
                </a:cubicBezTo>
                <a:lnTo>
                  <a:pt x="1480036" y="1530946"/>
                </a:lnTo>
                <a:cubicBezTo>
                  <a:pt x="1634553" y="1524596"/>
                  <a:pt x="1592219" y="1517188"/>
                  <a:pt x="1613386" y="1499196"/>
                </a:cubicBezTo>
                <a:cubicBezTo>
                  <a:pt x="1634553" y="1481204"/>
                  <a:pt x="1641961" y="1443104"/>
                  <a:pt x="1607036" y="1422996"/>
                </a:cubicBezTo>
                <a:cubicBezTo>
                  <a:pt x="1572111" y="1402888"/>
                  <a:pt x="1510728" y="1390188"/>
                  <a:pt x="1403836" y="1378546"/>
                </a:cubicBezTo>
                <a:cubicBezTo>
                  <a:pt x="1296944" y="1366904"/>
                  <a:pt x="1117028" y="1387013"/>
                  <a:pt x="965686" y="1353146"/>
                </a:cubicBezTo>
                <a:cubicBezTo>
                  <a:pt x="814344" y="1319279"/>
                  <a:pt x="613261" y="1247313"/>
                  <a:pt x="495786" y="1175346"/>
                </a:cubicBezTo>
                <a:cubicBezTo>
                  <a:pt x="378311" y="1103379"/>
                  <a:pt x="288353" y="1012363"/>
                  <a:pt x="260836" y="921346"/>
                </a:cubicBezTo>
                <a:cubicBezTo>
                  <a:pt x="233319" y="830329"/>
                  <a:pt x="325394" y="731904"/>
                  <a:pt x="330686" y="629246"/>
                </a:cubicBezTo>
                <a:cubicBezTo>
                  <a:pt x="335978" y="526588"/>
                  <a:pt x="309519" y="404879"/>
                  <a:pt x="292586" y="305396"/>
                </a:cubicBezTo>
                <a:cubicBezTo>
                  <a:pt x="275653" y="205913"/>
                  <a:pt x="252369" y="119129"/>
                  <a:pt x="229086" y="32346"/>
                </a:cubicBezTo>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p:cNvGrpSpPr/>
          <p:nvPr/>
        </p:nvGrpSpPr>
        <p:grpSpPr>
          <a:xfrm>
            <a:off x="1518756" y="1866900"/>
            <a:ext cx="7061731" cy="3853343"/>
            <a:chOff x="1518756" y="2287056"/>
            <a:chExt cx="6291743" cy="3433187"/>
          </a:xfrm>
        </p:grpSpPr>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1945" r="10887"/>
            <a:stretch/>
          </p:blipFill>
          <p:spPr>
            <a:xfrm rot="5400000">
              <a:off x="2948034" y="857778"/>
              <a:ext cx="3433187" cy="6291743"/>
            </a:xfrm>
            <a:prstGeom prst="rect">
              <a:avLst/>
            </a:prstGeom>
          </p:spPr>
        </p:pic>
        <p:sp>
          <p:nvSpPr>
            <p:cNvPr id="13" name="Rectangle 12"/>
            <p:cNvSpPr/>
            <p:nvPr/>
          </p:nvSpPr>
          <p:spPr>
            <a:xfrm>
              <a:off x="2536257" y="2561363"/>
              <a:ext cx="4344603" cy="2864077"/>
            </a:xfrm>
            <a:prstGeom prst="rect">
              <a:avLst/>
            </a:prstGeom>
            <a:solidFill>
              <a:srgbClr val="E1E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8224" t="14703" r="54907" b="82573"/>
            <a:stretch/>
          </p:blipFill>
          <p:spPr>
            <a:xfrm>
              <a:off x="2531494" y="2554585"/>
              <a:ext cx="1195387" cy="171353"/>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23885" t="14703" r="53635" b="82573"/>
            <a:stretch/>
          </p:blipFill>
          <p:spPr>
            <a:xfrm flipH="1">
              <a:off x="3726881" y="2554584"/>
              <a:ext cx="2905919" cy="171353"/>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69200" t="14703" r="17342" b="82573"/>
            <a:stretch/>
          </p:blipFill>
          <p:spPr>
            <a:xfrm>
              <a:off x="6291262" y="2554583"/>
              <a:ext cx="598713" cy="171353"/>
            </a:xfrm>
            <a:prstGeom prst="rect">
              <a:avLst/>
            </a:prstGeom>
          </p:spPr>
        </p:pic>
      </p:grpSp>
      <p:grpSp>
        <p:nvGrpSpPr>
          <p:cNvPr id="20" name="Group 19"/>
          <p:cNvGrpSpPr/>
          <p:nvPr/>
        </p:nvGrpSpPr>
        <p:grpSpPr>
          <a:xfrm>
            <a:off x="2745993" y="2426888"/>
            <a:ext cx="3329385" cy="781050"/>
            <a:chOff x="2720895" y="2841314"/>
            <a:chExt cx="3329385" cy="781050"/>
          </a:xfrm>
        </p:grpSpPr>
        <p:sp>
          <p:nvSpPr>
            <p:cNvPr id="18" name="Rounded Rectangular Callout 17"/>
            <p:cNvSpPr/>
            <p:nvPr/>
          </p:nvSpPr>
          <p:spPr>
            <a:xfrm>
              <a:off x="2720895" y="2841314"/>
              <a:ext cx="3329385" cy="781050"/>
            </a:xfrm>
            <a:prstGeom prst="wedgeRoundRectCallout">
              <a:avLst>
                <a:gd name="adj1" fmla="val -36024"/>
                <a:gd name="adj2" fmla="val 63476"/>
                <a:gd name="adj3" fmla="val 16667"/>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791521" y="2896021"/>
              <a:ext cx="3258759" cy="646331"/>
            </a:xfrm>
            <a:prstGeom prst="rect">
              <a:avLst/>
            </a:prstGeom>
          </p:spPr>
          <p:txBody>
            <a:bodyPr wrap="square">
              <a:spAutoFit/>
            </a:bodyPr>
            <a:lstStyle/>
            <a:p>
              <a:r>
                <a:rPr lang="en-GB" dirty="0">
                  <a:solidFill>
                    <a:schemeClr val="bg1"/>
                  </a:solidFill>
                  <a:latin typeface="Twinkl" pitchFamily="50" charset="0"/>
                </a:rPr>
                <a:t>“I have shaded all the prime numbers between 40 and 50.”</a:t>
              </a:r>
              <a:endParaRPr lang="en-GB" dirty="0">
                <a:solidFill>
                  <a:schemeClr val="bg1"/>
                </a:solidFill>
              </a:endParaRPr>
            </a:p>
          </p:txBody>
        </p:sp>
      </p:grpSp>
      <p:grpSp>
        <p:nvGrpSpPr>
          <p:cNvPr id="24" name="Group 23"/>
          <p:cNvGrpSpPr/>
          <p:nvPr/>
        </p:nvGrpSpPr>
        <p:grpSpPr>
          <a:xfrm>
            <a:off x="548785" y="2865541"/>
            <a:ext cx="1618495" cy="1033333"/>
            <a:chOff x="548785" y="2865541"/>
            <a:chExt cx="1618495" cy="1033333"/>
          </a:xfrm>
        </p:grpSpPr>
        <p:sp>
          <p:nvSpPr>
            <p:cNvPr id="12" name="Freeform 11"/>
            <p:cNvSpPr/>
            <p:nvPr/>
          </p:nvSpPr>
          <p:spPr>
            <a:xfrm>
              <a:off x="1686953" y="2895600"/>
              <a:ext cx="480327" cy="1003274"/>
            </a:xfrm>
            <a:custGeom>
              <a:avLst/>
              <a:gdLst>
                <a:gd name="connsiteX0" fmla="*/ 262497 w 480327"/>
                <a:gd name="connsiteY0" fmla="*/ 0 h 1003274"/>
                <a:gd name="connsiteX1" fmla="*/ 440297 w 480327"/>
                <a:gd name="connsiteY1" fmla="*/ 165100 h 1003274"/>
                <a:gd name="connsiteX2" fmla="*/ 478397 w 480327"/>
                <a:gd name="connsiteY2" fmla="*/ 393700 h 1003274"/>
                <a:gd name="connsiteX3" fmla="*/ 402197 w 480327"/>
                <a:gd name="connsiteY3" fmla="*/ 628650 h 1003274"/>
                <a:gd name="connsiteX4" fmla="*/ 275197 w 480327"/>
                <a:gd name="connsiteY4" fmla="*/ 787400 h 1003274"/>
                <a:gd name="connsiteX5" fmla="*/ 78347 w 480327"/>
                <a:gd name="connsiteY5" fmla="*/ 971550 h 1003274"/>
                <a:gd name="connsiteX6" fmla="*/ 59297 w 480327"/>
                <a:gd name="connsiteY6" fmla="*/ 990600 h 1003274"/>
                <a:gd name="connsiteX7" fmla="*/ 8497 w 480327"/>
                <a:gd name="connsiteY7" fmla="*/ 838200 h 1003274"/>
                <a:gd name="connsiteX8" fmla="*/ 256147 w 480327"/>
                <a:gd name="connsiteY8" fmla="*/ 450850 h 1003274"/>
                <a:gd name="connsiteX9" fmla="*/ 173597 w 480327"/>
                <a:gd name="connsiteY9" fmla="*/ 165100 h 10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327" h="1003274">
                  <a:moveTo>
                    <a:pt x="262497" y="0"/>
                  </a:moveTo>
                  <a:cubicBezTo>
                    <a:pt x="333405" y="49741"/>
                    <a:pt x="404314" y="99483"/>
                    <a:pt x="440297" y="165100"/>
                  </a:cubicBezTo>
                  <a:cubicBezTo>
                    <a:pt x="476280" y="230717"/>
                    <a:pt x="484747" y="316442"/>
                    <a:pt x="478397" y="393700"/>
                  </a:cubicBezTo>
                  <a:cubicBezTo>
                    <a:pt x="472047" y="470958"/>
                    <a:pt x="436064" y="563033"/>
                    <a:pt x="402197" y="628650"/>
                  </a:cubicBezTo>
                  <a:cubicBezTo>
                    <a:pt x="368330" y="694267"/>
                    <a:pt x="329172" y="730250"/>
                    <a:pt x="275197" y="787400"/>
                  </a:cubicBezTo>
                  <a:cubicBezTo>
                    <a:pt x="221222" y="844550"/>
                    <a:pt x="78347" y="971550"/>
                    <a:pt x="78347" y="971550"/>
                  </a:cubicBezTo>
                  <a:cubicBezTo>
                    <a:pt x="42364" y="1005417"/>
                    <a:pt x="70939" y="1012825"/>
                    <a:pt x="59297" y="990600"/>
                  </a:cubicBezTo>
                  <a:cubicBezTo>
                    <a:pt x="47655" y="968375"/>
                    <a:pt x="-24311" y="928158"/>
                    <a:pt x="8497" y="838200"/>
                  </a:cubicBezTo>
                  <a:cubicBezTo>
                    <a:pt x="41305" y="748242"/>
                    <a:pt x="228630" y="563033"/>
                    <a:pt x="256147" y="450850"/>
                  </a:cubicBezTo>
                  <a:cubicBezTo>
                    <a:pt x="283664" y="338667"/>
                    <a:pt x="228630" y="251883"/>
                    <a:pt x="173597" y="165100"/>
                  </a:cubicBezTo>
                </a:path>
              </a:pathLst>
            </a:cu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2839" b="71452"/>
            <a:stretch/>
          </p:blipFill>
          <p:spPr>
            <a:xfrm>
              <a:off x="548785" y="2865541"/>
              <a:ext cx="1603866" cy="969860"/>
            </a:xfrm>
            <a:prstGeom prst="rect">
              <a:avLst/>
            </a:prstGeom>
          </p:spPr>
        </p:pic>
      </p:grpSp>
      <p:sp>
        <p:nvSpPr>
          <p:cNvPr id="25" name="Rounded Rectangular Callout 24"/>
          <p:cNvSpPr/>
          <p:nvPr/>
        </p:nvSpPr>
        <p:spPr>
          <a:xfrm>
            <a:off x="2745874" y="3441788"/>
            <a:ext cx="4741279" cy="822358"/>
          </a:xfrm>
          <a:prstGeom prst="wedgeRoundRectCallout">
            <a:avLst>
              <a:gd name="adj1" fmla="val -40253"/>
              <a:gd name="adj2" fmla="val 69457"/>
              <a:gd name="adj3" fmla="val 16667"/>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Table 20"/>
          <p:cNvGraphicFramePr>
            <a:graphicFrameLocks noGrp="1"/>
          </p:cNvGraphicFramePr>
          <p:nvPr>
            <p:extLst>
              <p:ext uri="{D42A27DB-BD31-4B8C-83A1-F6EECF244321}">
                <p14:modId xmlns:p14="http://schemas.microsoft.com/office/powerpoint/2010/main" val="2374767408"/>
              </p:ext>
            </p:extLst>
          </p:nvPr>
        </p:nvGraphicFramePr>
        <p:xfrm>
          <a:off x="2881034" y="3542710"/>
          <a:ext cx="4482900" cy="602751"/>
        </p:xfrm>
        <a:graphic>
          <a:graphicData uri="http://schemas.openxmlformats.org/drawingml/2006/table">
            <a:tbl>
              <a:tblPr firstRow="1" bandRow="1">
                <a:tableStyleId>{5940675A-B579-460E-94D1-54222C63F5DA}</a:tableStyleId>
              </a:tblPr>
              <a:tblGrid>
                <a:gridCol w="448290">
                  <a:extLst>
                    <a:ext uri="{9D8B030D-6E8A-4147-A177-3AD203B41FA5}">
                      <a16:colId xmlns:a16="http://schemas.microsoft.com/office/drawing/2014/main" val="3565289980"/>
                    </a:ext>
                  </a:extLst>
                </a:gridCol>
                <a:gridCol w="448290">
                  <a:extLst>
                    <a:ext uri="{9D8B030D-6E8A-4147-A177-3AD203B41FA5}">
                      <a16:colId xmlns:a16="http://schemas.microsoft.com/office/drawing/2014/main" val="103188752"/>
                    </a:ext>
                  </a:extLst>
                </a:gridCol>
                <a:gridCol w="448290">
                  <a:extLst>
                    <a:ext uri="{9D8B030D-6E8A-4147-A177-3AD203B41FA5}">
                      <a16:colId xmlns:a16="http://schemas.microsoft.com/office/drawing/2014/main" val="2136789279"/>
                    </a:ext>
                  </a:extLst>
                </a:gridCol>
                <a:gridCol w="448290">
                  <a:extLst>
                    <a:ext uri="{9D8B030D-6E8A-4147-A177-3AD203B41FA5}">
                      <a16:colId xmlns:a16="http://schemas.microsoft.com/office/drawing/2014/main" val="507260877"/>
                    </a:ext>
                  </a:extLst>
                </a:gridCol>
                <a:gridCol w="448290">
                  <a:extLst>
                    <a:ext uri="{9D8B030D-6E8A-4147-A177-3AD203B41FA5}">
                      <a16:colId xmlns:a16="http://schemas.microsoft.com/office/drawing/2014/main" val="2539647336"/>
                    </a:ext>
                  </a:extLst>
                </a:gridCol>
                <a:gridCol w="448290">
                  <a:extLst>
                    <a:ext uri="{9D8B030D-6E8A-4147-A177-3AD203B41FA5}">
                      <a16:colId xmlns:a16="http://schemas.microsoft.com/office/drawing/2014/main" val="3254155578"/>
                    </a:ext>
                  </a:extLst>
                </a:gridCol>
                <a:gridCol w="448290">
                  <a:extLst>
                    <a:ext uri="{9D8B030D-6E8A-4147-A177-3AD203B41FA5}">
                      <a16:colId xmlns:a16="http://schemas.microsoft.com/office/drawing/2014/main" val="334675158"/>
                    </a:ext>
                  </a:extLst>
                </a:gridCol>
                <a:gridCol w="448290">
                  <a:extLst>
                    <a:ext uri="{9D8B030D-6E8A-4147-A177-3AD203B41FA5}">
                      <a16:colId xmlns:a16="http://schemas.microsoft.com/office/drawing/2014/main" val="2742156921"/>
                    </a:ext>
                  </a:extLst>
                </a:gridCol>
                <a:gridCol w="448290">
                  <a:extLst>
                    <a:ext uri="{9D8B030D-6E8A-4147-A177-3AD203B41FA5}">
                      <a16:colId xmlns:a16="http://schemas.microsoft.com/office/drawing/2014/main" val="772459685"/>
                    </a:ext>
                  </a:extLst>
                </a:gridCol>
                <a:gridCol w="448290">
                  <a:extLst>
                    <a:ext uri="{9D8B030D-6E8A-4147-A177-3AD203B41FA5}">
                      <a16:colId xmlns:a16="http://schemas.microsoft.com/office/drawing/2014/main" val="3212336734"/>
                    </a:ext>
                  </a:extLst>
                </a:gridCol>
              </a:tblGrid>
              <a:tr h="602751">
                <a:tc>
                  <a:txBody>
                    <a:bodyPr/>
                    <a:lstStyle/>
                    <a:p>
                      <a:pPr algn="ctr"/>
                      <a:r>
                        <a:rPr lang="en-GB" dirty="0"/>
                        <a:t>41</a:t>
                      </a:r>
                    </a:p>
                  </a:txBody>
                  <a:tcPr anchor="ctr">
                    <a:solidFill>
                      <a:srgbClr val="87BE2F"/>
                    </a:solidFill>
                  </a:tcPr>
                </a:tc>
                <a:tc>
                  <a:txBody>
                    <a:bodyPr/>
                    <a:lstStyle/>
                    <a:p>
                      <a:pPr algn="ctr"/>
                      <a:r>
                        <a:rPr lang="en-GB" dirty="0"/>
                        <a:t>42</a:t>
                      </a:r>
                    </a:p>
                  </a:txBody>
                  <a:tcPr anchor="ctr">
                    <a:solidFill>
                      <a:schemeClr val="bg1"/>
                    </a:solidFill>
                  </a:tcPr>
                </a:tc>
                <a:tc>
                  <a:txBody>
                    <a:bodyPr/>
                    <a:lstStyle/>
                    <a:p>
                      <a:pPr algn="ctr"/>
                      <a:r>
                        <a:rPr lang="en-GB" dirty="0"/>
                        <a:t>43</a:t>
                      </a:r>
                    </a:p>
                  </a:txBody>
                  <a:tcPr anchor="ctr">
                    <a:solidFill>
                      <a:srgbClr val="87BE2F"/>
                    </a:solidFill>
                  </a:tcPr>
                </a:tc>
                <a:tc>
                  <a:txBody>
                    <a:bodyPr/>
                    <a:lstStyle/>
                    <a:p>
                      <a:pPr algn="ctr"/>
                      <a:r>
                        <a:rPr lang="en-GB" dirty="0"/>
                        <a:t>44</a:t>
                      </a:r>
                    </a:p>
                  </a:txBody>
                  <a:tcPr anchor="ctr">
                    <a:solidFill>
                      <a:schemeClr val="bg1"/>
                    </a:solidFill>
                  </a:tcPr>
                </a:tc>
                <a:tc>
                  <a:txBody>
                    <a:bodyPr/>
                    <a:lstStyle/>
                    <a:p>
                      <a:pPr algn="ctr"/>
                      <a:r>
                        <a:rPr lang="en-GB" dirty="0"/>
                        <a:t>45</a:t>
                      </a:r>
                    </a:p>
                  </a:txBody>
                  <a:tcPr anchor="ctr">
                    <a:solidFill>
                      <a:schemeClr val="bg1"/>
                    </a:solidFill>
                  </a:tcPr>
                </a:tc>
                <a:tc>
                  <a:txBody>
                    <a:bodyPr/>
                    <a:lstStyle/>
                    <a:p>
                      <a:pPr algn="ctr"/>
                      <a:r>
                        <a:rPr lang="en-GB" dirty="0"/>
                        <a:t>46</a:t>
                      </a:r>
                    </a:p>
                  </a:txBody>
                  <a:tcPr anchor="ctr">
                    <a:solidFill>
                      <a:schemeClr val="bg1"/>
                    </a:solidFill>
                  </a:tcPr>
                </a:tc>
                <a:tc>
                  <a:txBody>
                    <a:bodyPr/>
                    <a:lstStyle/>
                    <a:p>
                      <a:pPr algn="ctr"/>
                      <a:r>
                        <a:rPr lang="en-GB" dirty="0"/>
                        <a:t>47</a:t>
                      </a:r>
                    </a:p>
                  </a:txBody>
                  <a:tcPr anchor="ctr">
                    <a:solidFill>
                      <a:srgbClr val="87BE2F"/>
                    </a:solidFill>
                  </a:tcPr>
                </a:tc>
                <a:tc>
                  <a:txBody>
                    <a:bodyPr/>
                    <a:lstStyle/>
                    <a:p>
                      <a:pPr algn="ctr"/>
                      <a:r>
                        <a:rPr lang="en-GB" dirty="0"/>
                        <a:t>48</a:t>
                      </a:r>
                    </a:p>
                  </a:txBody>
                  <a:tcPr anchor="ctr">
                    <a:solidFill>
                      <a:schemeClr val="bg1"/>
                    </a:solidFill>
                  </a:tcPr>
                </a:tc>
                <a:tc>
                  <a:txBody>
                    <a:bodyPr/>
                    <a:lstStyle/>
                    <a:p>
                      <a:pPr algn="ctr"/>
                      <a:r>
                        <a:rPr lang="en-GB" dirty="0"/>
                        <a:t>49</a:t>
                      </a:r>
                    </a:p>
                  </a:txBody>
                  <a:tcPr anchor="ctr">
                    <a:solidFill>
                      <a:srgbClr val="87BE2F"/>
                    </a:solidFill>
                  </a:tcPr>
                </a:tc>
                <a:tc>
                  <a:txBody>
                    <a:bodyPr/>
                    <a:lstStyle/>
                    <a:p>
                      <a:pPr algn="ctr"/>
                      <a:r>
                        <a:rPr lang="en-GB" dirty="0"/>
                        <a:t>50</a:t>
                      </a:r>
                    </a:p>
                  </a:txBody>
                  <a:tcPr anchor="ctr">
                    <a:solidFill>
                      <a:schemeClr val="bg1"/>
                    </a:solidFill>
                  </a:tcPr>
                </a:tc>
                <a:extLst>
                  <a:ext uri="{0D108BD9-81ED-4DB2-BD59-A6C34878D82A}">
                    <a16:rowId xmlns:a16="http://schemas.microsoft.com/office/drawing/2014/main" val="2758603447"/>
                  </a:ext>
                </a:extLst>
              </a:tr>
            </a:tbl>
          </a:graphicData>
        </a:graphic>
      </p:graphicFrame>
      <p:grpSp>
        <p:nvGrpSpPr>
          <p:cNvPr id="27" name="Group 26"/>
          <p:cNvGrpSpPr/>
          <p:nvPr/>
        </p:nvGrpSpPr>
        <p:grpSpPr>
          <a:xfrm>
            <a:off x="-83128" y="1258863"/>
            <a:ext cx="4751381" cy="544564"/>
            <a:chOff x="-83128" y="1234799"/>
            <a:chExt cx="4751381" cy="872264"/>
          </a:xfrm>
        </p:grpSpPr>
        <p:sp>
          <p:nvSpPr>
            <p:cNvPr id="28" name="Pentagon 27"/>
            <p:cNvSpPr/>
            <p:nvPr/>
          </p:nvSpPr>
          <p:spPr>
            <a:xfrm>
              <a:off x="-83128" y="1234799"/>
              <a:ext cx="4751381" cy="872264"/>
            </a:xfrm>
            <a:prstGeom prst="homePlate">
              <a:avLst>
                <a:gd name="adj" fmla="val 15208"/>
              </a:avLst>
            </a:prstGeom>
            <a:solidFill>
              <a:srgbClr val="00A7E6"/>
            </a:solidFill>
            <a:ln>
              <a:noFill/>
            </a:ln>
            <a:effectLst>
              <a:outerShdw blurRad="12700" dist="50800" dir="468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618465" y="1337610"/>
              <a:ext cx="3953535" cy="591583"/>
            </a:xfrm>
            <a:prstGeom prst="rect">
              <a:avLst/>
            </a:prstGeom>
          </p:spPr>
          <p:txBody>
            <a:bodyPr wrap="square">
              <a:spAutoFit/>
            </a:bodyPr>
            <a:lstStyle/>
            <a:p>
              <a:r>
                <a:rPr lang="en-GB" dirty="0">
                  <a:solidFill>
                    <a:schemeClr val="bg1"/>
                  </a:solidFill>
                  <a:latin typeface="Twinkl" pitchFamily="50" charset="0"/>
                </a:rPr>
                <a:t>Do you agree? Explain your reasons.</a:t>
              </a:r>
            </a:p>
          </p:txBody>
        </p:sp>
      </p:grpSp>
      <p:grpSp>
        <p:nvGrpSpPr>
          <p:cNvPr id="30" name="Group 29"/>
          <p:cNvGrpSpPr/>
          <p:nvPr/>
        </p:nvGrpSpPr>
        <p:grpSpPr>
          <a:xfrm>
            <a:off x="3860800" y="4412084"/>
            <a:ext cx="3576699" cy="781050"/>
            <a:chOff x="2473581" y="2841314"/>
            <a:chExt cx="3576699" cy="781050"/>
          </a:xfrm>
        </p:grpSpPr>
        <p:sp>
          <p:nvSpPr>
            <p:cNvPr id="31" name="Rounded Rectangular Callout 30"/>
            <p:cNvSpPr/>
            <p:nvPr/>
          </p:nvSpPr>
          <p:spPr>
            <a:xfrm>
              <a:off x="2473581" y="2841314"/>
              <a:ext cx="3576699" cy="781050"/>
            </a:xfrm>
            <a:prstGeom prst="wedgeRoundRectCallout">
              <a:avLst>
                <a:gd name="adj1" fmla="val 43479"/>
                <a:gd name="adj2" fmla="val 63476"/>
                <a:gd name="adj3" fmla="val 16667"/>
              </a:avLst>
            </a:prstGeom>
            <a:solidFill>
              <a:srgbClr val="87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2473581" y="2896021"/>
              <a:ext cx="3576699" cy="646331"/>
            </a:xfrm>
            <a:prstGeom prst="rect">
              <a:avLst/>
            </a:prstGeom>
          </p:spPr>
          <p:txBody>
            <a:bodyPr wrap="square">
              <a:spAutoFit/>
            </a:bodyPr>
            <a:lstStyle/>
            <a:p>
              <a:r>
                <a:rPr lang="en-GB" dirty="0">
                  <a:solidFill>
                    <a:schemeClr val="bg1"/>
                  </a:solidFill>
                  <a:latin typeface="Twinkl" pitchFamily="50" charset="0"/>
                </a:rPr>
                <a:t>The answer is incorrect. 49 is not a prime number, as 7 × 7 = 49.</a:t>
              </a:r>
              <a:endParaRPr lang="en-GB" dirty="0">
                <a:solidFill>
                  <a:schemeClr val="bg1"/>
                </a:solidFill>
              </a:endParaRPr>
            </a:p>
          </p:txBody>
        </p:sp>
      </p:grpSp>
      <p:pic>
        <p:nvPicPr>
          <p:cNvPr id="34" name="Picture 33"/>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a14:imgEffect>
                    <a14:imgEffect>
                      <a14:colorTemperature colorTemp="5300"/>
                    </a14:imgEffect>
                  </a14:imgLayer>
                </a14:imgProps>
              </a:ext>
              <a:ext uri="{28A0092B-C50C-407E-A947-70E740481C1C}">
                <a14:useLocalDpi xmlns:a14="http://schemas.microsoft.com/office/drawing/2010/main" val="0"/>
              </a:ext>
            </a:extLst>
          </a:blip>
          <a:srcRect l="35920" t="86260"/>
          <a:stretch/>
        </p:blipFill>
        <p:spPr>
          <a:xfrm>
            <a:off x="3436564" y="5490284"/>
            <a:ext cx="5167686" cy="783516"/>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82678" r="10886"/>
          <a:stretch/>
        </p:blipFill>
        <p:spPr>
          <a:xfrm rot="5400000">
            <a:off x="4891299" y="2019174"/>
            <a:ext cx="321356" cy="7061731"/>
          </a:xfrm>
          <a:prstGeom prst="rect">
            <a:avLst/>
          </a:prstGeom>
        </p:spPr>
      </p:pic>
    </p:spTree>
    <p:extLst>
      <p:ext uri="{BB962C8B-B14F-4D97-AF65-F5344CB8AC3E}">
        <p14:creationId xmlns:p14="http://schemas.microsoft.com/office/powerpoint/2010/main" val="193730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anim calcmode="lin" valueType="num">
                                      <p:cBhvr>
                                        <p:cTn id="14" dur="750" fill="hold"/>
                                        <p:tgtEl>
                                          <p:spTgt spid="25"/>
                                        </p:tgtEl>
                                        <p:attrNameLst>
                                          <p:attrName>ppt_x</p:attrName>
                                        </p:attrNameLst>
                                      </p:cBhvr>
                                      <p:tavLst>
                                        <p:tav tm="0">
                                          <p:val>
                                            <p:strVal val="#ppt_x"/>
                                          </p:val>
                                        </p:tav>
                                        <p:tav tm="100000">
                                          <p:val>
                                            <p:strVal val="#ppt_x"/>
                                          </p:val>
                                        </p:tav>
                                      </p:tavLst>
                                    </p:anim>
                                    <p:anim calcmode="lin" valueType="num">
                                      <p:cBhvr>
                                        <p:cTn id="15" dur="750" fill="hold"/>
                                        <p:tgtEl>
                                          <p:spTgt spid="2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anim calcmode="lin" valueType="num">
                                      <p:cBhvr>
                                        <p:cTn id="19" dur="750" fill="hold"/>
                                        <p:tgtEl>
                                          <p:spTgt spid="21"/>
                                        </p:tgtEl>
                                        <p:attrNameLst>
                                          <p:attrName>ppt_x</p:attrName>
                                        </p:attrNameLst>
                                      </p:cBhvr>
                                      <p:tavLst>
                                        <p:tav tm="0">
                                          <p:val>
                                            <p:strVal val="#ppt_x"/>
                                          </p:val>
                                        </p:tav>
                                        <p:tav tm="100000">
                                          <p:val>
                                            <p:strVal val="#ppt_x"/>
                                          </p:val>
                                        </p:tav>
                                      </p:tavLst>
                                    </p:anim>
                                    <p:anim calcmode="lin" valueType="num">
                                      <p:cBhvr>
                                        <p:cTn id="20"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0-#ppt_w/2"/>
                                          </p:val>
                                        </p:tav>
                                        <p:tav tm="100000">
                                          <p:val>
                                            <p:strVal val="#ppt_x"/>
                                          </p:val>
                                        </p:tav>
                                      </p:tavLst>
                                    </p:anim>
                                    <p:anim calcmode="lin" valueType="num">
                                      <p:cBhvr additive="base">
                                        <p:cTn id="2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750"/>
                                        <p:tgtEl>
                                          <p:spTgt spid="30"/>
                                        </p:tgtEl>
                                      </p:cBhvr>
                                    </p:animEffect>
                                    <p:anim calcmode="lin" valueType="num">
                                      <p:cBhvr>
                                        <p:cTn id="32" dur="750" fill="hold"/>
                                        <p:tgtEl>
                                          <p:spTgt spid="30"/>
                                        </p:tgtEl>
                                        <p:attrNameLst>
                                          <p:attrName>ppt_x</p:attrName>
                                        </p:attrNameLst>
                                      </p:cBhvr>
                                      <p:tavLst>
                                        <p:tav tm="0">
                                          <p:val>
                                            <p:strVal val="#ppt_x"/>
                                          </p:val>
                                        </p:tav>
                                        <p:tav tm="100000">
                                          <p:val>
                                            <p:strVal val="#ppt_x"/>
                                          </p:val>
                                        </p:tav>
                                      </p:tavLst>
                                    </p:anim>
                                    <p:anim calcmode="lin" valueType="num">
                                      <p:cBhvr>
                                        <p:cTn id="33" dur="7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539749" y="-2265711"/>
            <a:ext cx="8078133" cy="5712173"/>
            <a:chOff x="539749" y="-2265711"/>
            <a:chExt cx="8078133" cy="5712173"/>
          </a:xfrm>
        </p:grpSpPr>
        <p:grpSp>
          <p:nvGrpSpPr>
            <p:cNvPr id="52" name="Group 51"/>
            <p:cNvGrpSpPr/>
            <p:nvPr/>
          </p:nvGrpSpPr>
          <p:grpSpPr>
            <a:xfrm>
              <a:off x="539749" y="-2265711"/>
              <a:ext cx="8078133" cy="5712173"/>
              <a:chOff x="539749" y="-2265711"/>
              <a:chExt cx="8078133" cy="5712173"/>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2265711"/>
                <a:ext cx="8078133" cy="5712173"/>
              </a:xfrm>
              <a:prstGeom prst="rect">
                <a:avLst/>
              </a:prstGeom>
            </p:spPr>
          </p:pic>
          <p:grpSp>
            <p:nvGrpSpPr>
              <p:cNvPr id="51" name="Group 50"/>
              <p:cNvGrpSpPr/>
              <p:nvPr/>
            </p:nvGrpSpPr>
            <p:grpSpPr>
              <a:xfrm>
                <a:off x="4573803" y="-1295383"/>
                <a:ext cx="3814547" cy="1958153"/>
                <a:chOff x="2671240" y="1858952"/>
                <a:chExt cx="3814547" cy="1958153"/>
              </a:xfrm>
            </p:grpSpPr>
            <p:sp>
              <p:nvSpPr>
                <p:cNvPr id="13" name="Rectangle 12"/>
                <p:cNvSpPr/>
                <p:nvPr/>
              </p:nvSpPr>
              <p:spPr>
                <a:xfrm>
                  <a:off x="4207676" y="1866310"/>
                  <a:ext cx="750137" cy="434920"/>
                </a:xfrm>
                <a:prstGeom prst="rect">
                  <a:avLst/>
                </a:prstGeom>
                <a:solidFill>
                  <a:schemeClr val="bg1"/>
                </a:solidFill>
                <a:ln w="28575">
                  <a:solidFill>
                    <a:srgbClr val="87B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4223711" y="1858952"/>
                  <a:ext cx="726482" cy="461665"/>
                </a:xfrm>
                <a:prstGeom prst="rect">
                  <a:avLst/>
                </a:prstGeom>
                <a:noFill/>
              </p:spPr>
              <p:txBody>
                <a:bodyPr wrap="square" rtlCol="0">
                  <a:spAutoFit/>
                </a:bodyPr>
                <a:lstStyle/>
                <a:p>
                  <a:pPr algn="ctr"/>
                  <a:r>
                    <a:rPr lang="en-GB" sz="2400" dirty="0"/>
                    <a:t>40</a:t>
                  </a:r>
                </a:p>
              </p:txBody>
            </p:sp>
            <p:grpSp>
              <p:nvGrpSpPr>
                <p:cNvPr id="50" name="Group 49"/>
                <p:cNvGrpSpPr/>
                <p:nvPr/>
              </p:nvGrpSpPr>
              <p:grpSpPr>
                <a:xfrm>
                  <a:off x="4576446" y="2304091"/>
                  <a:ext cx="1909341" cy="1497774"/>
                  <a:chOff x="5170806" y="2304091"/>
                  <a:chExt cx="1909341" cy="1497774"/>
                </a:xfrm>
              </p:grpSpPr>
              <p:cxnSp>
                <p:nvCxnSpPr>
                  <p:cNvPr id="25" name="Straight Connector 24"/>
                  <p:cNvCxnSpPr>
                    <a:endCxn id="14" idx="0"/>
                  </p:cNvCxnSpPr>
                  <p:nvPr/>
                </p:nvCxnSpPr>
                <p:spPr>
                  <a:xfrm>
                    <a:off x="5170806" y="2304091"/>
                    <a:ext cx="1076249" cy="238771"/>
                  </a:xfrm>
                  <a:prstGeom prst="line">
                    <a:avLst/>
                  </a:prstGeom>
                  <a:ln w="38100">
                    <a:solidFill>
                      <a:srgbClr val="87BE2F"/>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71986" y="2542862"/>
                    <a:ext cx="750137" cy="434920"/>
                  </a:xfrm>
                  <a:prstGeom prst="rect">
                    <a:avLst/>
                  </a:prstGeom>
                  <a:solidFill>
                    <a:schemeClr val="bg1"/>
                  </a:solidFill>
                  <a:ln w="28575">
                    <a:solidFill>
                      <a:srgbClr val="87B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384020" y="3366945"/>
                    <a:ext cx="750137" cy="434920"/>
                  </a:xfrm>
                  <a:prstGeom prst="rect">
                    <a:avLst/>
                  </a:prstGeom>
                  <a:solidFill>
                    <a:schemeClr val="bg1"/>
                  </a:solidFill>
                  <a:ln w="28575">
                    <a:solidFill>
                      <a:srgbClr val="87B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330010" y="3366945"/>
                    <a:ext cx="750137" cy="434920"/>
                  </a:xfrm>
                  <a:prstGeom prst="rect">
                    <a:avLst/>
                  </a:prstGeom>
                  <a:solidFill>
                    <a:schemeClr val="bg1"/>
                  </a:solidFill>
                  <a:ln w="28575">
                    <a:solidFill>
                      <a:srgbClr val="87B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p:cNvCxnSpPr>
                    <a:stCxn id="14" idx="2"/>
                    <a:endCxn id="17" idx="0"/>
                  </p:cNvCxnSpPr>
                  <p:nvPr/>
                </p:nvCxnSpPr>
                <p:spPr>
                  <a:xfrm>
                    <a:off x="6247055" y="2977782"/>
                    <a:ext cx="458024" cy="389163"/>
                  </a:xfrm>
                  <a:prstGeom prst="line">
                    <a:avLst/>
                  </a:prstGeom>
                  <a:ln w="38100">
                    <a:solidFill>
                      <a:srgbClr val="87BE2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6" idx="0"/>
                  </p:cNvCxnSpPr>
                  <p:nvPr/>
                </p:nvCxnSpPr>
                <p:spPr>
                  <a:xfrm flipH="1">
                    <a:off x="5759089" y="2972639"/>
                    <a:ext cx="509056" cy="394306"/>
                  </a:xfrm>
                  <a:prstGeom prst="line">
                    <a:avLst/>
                  </a:prstGeom>
                  <a:ln w="38100">
                    <a:solidFill>
                      <a:srgbClr val="87BE2F"/>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flipH="1">
                  <a:off x="2671240" y="2304091"/>
                  <a:ext cx="1909341" cy="1497774"/>
                  <a:chOff x="5170806" y="2304091"/>
                  <a:chExt cx="1909341" cy="1497774"/>
                </a:xfrm>
              </p:grpSpPr>
              <p:cxnSp>
                <p:nvCxnSpPr>
                  <p:cNvPr id="54" name="Straight Connector 53"/>
                  <p:cNvCxnSpPr>
                    <a:endCxn id="55" idx="0"/>
                  </p:cNvCxnSpPr>
                  <p:nvPr/>
                </p:nvCxnSpPr>
                <p:spPr>
                  <a:xfrm>
                    <a:off x="5170806" y="2304091"/>
                    <a:ext cx="1076249" cy="238771"/>
                  </a:xfrm>
                  <a:prstGeom prst="line">
                    <a:avLst/>
                  </a:prstGeom>
                  <a:ln w="38100">
                    <a:solidFill>
                      <a:srgbClr val="87BE2F"/>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5871986" y="2542862"/>
                    <a:ext cx="750137" cy="434920"/>
                  </a:xfrm>
                  <a:prstGeom prst="rect">
                    <a:avLst/>
                  </a:prstGeom>
                  <a:solidFill>
                    <a:schemeClr val="bg1"/>
                  </a:solidFill>
                  <a:ln w="28575">
                    <a:solidFill>
                      <a:srgbClr val="87B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5384020" y="3366945"/>
                    <a:ext cx="750137" cy="434920"/>
                  </a:xfrm>
                  <a:prstGeom prst="rect">
                    <a:avLst/>
                  </a:prstGeom>
                  <a:solidFill>
                    <a:schemeClr val="bg1"/>
                  </a:solidFill>
                  <a:ln w="28575">
                    <a:solidFill>
                      <a:srgbClr val="87B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6330010" y="3366945"/>
                    <a:ext cx="750137" cy="434920"/>
                  </a:xfrm>
                  <a:prstGeom prst="rect">
                    <a:avLst/>
                  </a:prstGeom>
                  <a:solidFill>
                    <a:schemeClr val="bg1"/>
                  </a:solidFill>
                  <a:ln w="28575">
                    <a:solidFill>
                      <a:srgbClr val="87B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p:cNvCxnSpPr>
                    <a:stCxn id="55" idx="2"/>
                    <a:endCxn id="57" idx="0"/>
                  </p:cNvCxnSpPr>
                  <p:nvPr/>
                </p:nvCxnSpPr>
                <p:spPr>
                  <a:xfrm>
                    <a:off x="6247055" y="2977782"/>
                    <a:ext cx="458024" cy="389163"/>
                  </a:xfrm>
                  <a:prstGeom prst="line">
                    <a:avLst/>
                  </a:prstGeom>
                  <a:ln w="38100">
                    <a:solidFill>
                      <a:srgbClr val="87BE2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56" idx="0"/>
                  </p:cNvCxnSpPr>
                  <p:nvPr/>
                </p:nvCxnSpPr>
                <p:spPr>
                  <a:xfrm flipH="1">
                    <a:off x="5759089" y="2972639"/>
                    <a:ext cx="509056" cy="394306"/>
                  </a:xfrm>
                  <a:prstGeom prst="line">
                    <a:avLst/>
                  </a:prstGeom>
                  <a:ln w="38100">
                    <a:solidFill>
                      <a:srgbClr val="87BE2F"/>
                    </a:solidFill>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3134793" y="2531120"/>
                  <a:ext cx="726482" cy="461665"/>
                </a:xfrm>
                <a:prstGeom prst="rect">
                  <a:avLst/>
                </a:prstGeom>
                <a:noFill/>
              </p:spPr>
              <p:txBody>
                <a:bodyPr wrap="square" rtlCol="0">
                  <a:spAutoFit/>
                </a:bodyPr>
                <a:lstStyle/>
                <a:p>
                  <a:pPr algn="ctr"/>
                  <a:r>
                    <a:rPr lang="en-GB" sz="2400" dirty="0"/>
                    <a:t>10</a:t>
                  </a:r>
                </a:p>
              </p:txBody>
            </p:sp>
            <p:sp>
              <p:nvSpPr>
                <p:cNvPr id="61" name="TextBox 60"/>
                <p:cNvSpPr txBox="1"/>
                <p:nvPr/>
              </p:nvSpPr>
              <p:spPr>
                <a:xfrm>
                  <a:off x="5283442" y="2531120"/>
                  <a:ext cx="726482" cy="461665"/>
                </a:xfrm>
                <a:prstGeom prst="rect">
                  <a:avLst/>
                </a:prstGeom>
                <a:noFill/>
              </p:spPr>
              <p:txBody>
                <a:bodyPr wrap="square" rtlCol="0">
                  <a:spAutoFit/>
                </a:bodyPr>
                <a:lstStyle/>
                <a:p>
                  <a:pPr algn="ctr"/>
                  <a:r>
                    <a:rPr lang="en-GB" sz="2400" dirty="0"/>
                    <a:t>4</a:t>
                  </a:r>
                </a:p>
              </p:txBody>
            </p:sp>
            <p:sp>
              <p:nvSpPr>
                <p:cNvPr id="62" name="TextBox 61"/>
                <p:cNvSpPr txBox="1"/>
                <p:nvPr/>
              </p:nvSpPr>
              <p:spPr>
                <a:xfrm>
                  <a:off x="4802872" y="3353343"/>
                  <a:ext cx="726482" cy="461665"/>
                </a:xfrm>
                <a:prstGeom prst="rect">
                  <a:avLst/>
                </a:prstGeom>
                <a:noFill/>
              </p:spPr>
              <p:txBody>
                <a:bodyPr wrap="square" rtlCol="0">
                  <a:spAutoFit/>
                </a:bodyPr>
                <a:lstStyle/>
                <a:p>
                  <a:pPr algn="ctr"/>
                  <a:r>
                    <a:rPr lang="en-GB" sz="2400" dirty="0"/>
                    <a:t>2</a:t>
                  </a:r>
                </a:p>
              </p:txBody>
            </p:sp>
            <p:sp>
              <p:nvSpPr>
                <p:cNvPr id="63" name="TextBox 62"/>
                <p:cNvSpPr txBox="1"/>
                <p:nvPr/>
              </p:nvSpPr>
              <p:spPr>
                <a:xfrm>
                  <a:off x="5748752" y="3347820"/>
                  <a:ext cx="726482" cy="461665"/>
                </a:xfrm>
                <a:prstGeom prst="rect">
                  <a:avLst/>
                </a:prstGeom>
                <a:noFill/>
              </p:spPr>
              <p:txBody>
                <a:bodyPr wrap="square" rtlCol="0">
                  <a:spAutoFit/>
                </a:bodyPr>
                <a:lstStyle/>
                <a:p>
                  <a:pPr algn="ctr"/>
                  <a:r>
                    <a:rPr lang="en-GB" sz="2400" dirty="0"/>
                    <a:t>2</a:t>
                  </a:r>
                </a:p>
              </p:txBody>
            </p:sp>
            <p:sp>
              <p:nvSpPr>
                <p:cNvPr id="64" name="TextBox 63"/>
                <p:cNvSpPr txBox="1"/>
                <p:nvPr/>
              </p:nvSpPr>
              <p:spPr>
                <a:xfrm>
                  <a:off x="3629057" y="3350297"/>
                  <a:ext cx="726482" cy="461665"/>
                </a:xfrm>
                <a:prstGeom prst="rect">
                  <a:avLst/>
                </a:prstGeom>
                <a:noFill/>
              </p:spPr>
              <p:txBody>
                <a:bodyPr wrap="square" rtlCol="0">
                  <a:spAutoFit/>
                </a:bodyPr>
                <a:lstStyle/>
                <a:p>
                  <a:pPr algn="ctr"/>
                  <a:r>
                    <a:rPr lang="en-GB" sz="2400" dirty="0"/>
                    <a:t>2</a:t>
                  </a:r>
                </a:p>
              </p:txBody>
            </p:sp>
            <p:sp>
              <p:nvSpPr>
                <p:cNvPr id="65" name="TextBox 64"/>
                <p:cNvSpPr txBox="1"/>
                <p:nvPr/>
              </p:nvSpPr>
              <p:spPr>
                <a:xfrm>
                  <a:off x="2683862" y="3355440"/>
                  <a:ext cx="726482" cy="461665"/>
                </a:xfrm>
                <a:prstGeom prst="rect">
                  <a:avLst/>
                </a:prstGeom>
                <a:noFill/>
              </p:spPr>
              <p:txBody>
                <a:bodyPr wrap="square" rtlCol="0">
                  <a:spAutoFit/>
                </a:bodyPr>
                <a:lstStyle/>
                <a:p>
                  <a:pPr algn="ctr"/>
                  <a:r>
                    <a:rPr lang="en-GB" sz="2400" dirty="0"/>
                    <a:t>5</a:t>
                  </a:r>
                </a:p>
              </p:txBody>
            </p:sp>
          </p:grpSp>
          <p:grpSp>
            <p:nvGrpSpPr>
              <p:cNvPr id="67" name="Group 66"/>
              <p:cNvGrpSpPr/>
              <p:nvPr/>
            </p:nvGrpSpPr>
            <p:grpSpPr>
              <a:xfrm>
                <a:off x="881228" y="-1295383"/>
                <a:ext cx="3356523" cy="1956056"/>
                <a:chOff x="3129264" y="1858952"/>
                <a:chExt cx="3356523" cy="1956056"/>
              </a:xfrm>
            </p:grpSpPr>
            <p:sp>
              <p:nvSpPr>
                <p:cNvPr id="68" name="Rectangle 67"/>
                <p:cNvSpPr/>
                <p:nvPr/>
              </p:nvSpPr>
              <p:spPr>
                <a:xfrm>
                  <a:off x="4207676" y="1866310"/>
                  <a:ext cx="750137" cy="434920"/>
                </a:xfrm>
                <a:prstGeom prst="rect">
                  <a:avLst/>
                </a:prstGeom>
                <a:solidFill>
                  <a:schemeClr val="bg1"/>
                </a:solidFill>
                <a:ln w="28575">
                  <a:solidFill>
                    <a:srgbClr val="87B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4223711" y="1858952"/>
                  <a:ext cx="726482" cy="461665"/>
                </a:xfrm>
                <a:prstGeom prst="rect">
                  <a:avLst/>
                </a:prstGeom>
                <a:noFill/>
              </p:spPr>
              <p:txBody>
                <a:bodyPr wrap="square" rtlCol="0">
                  <a:spAutoFit/>
                </a:bodyPr>
                <a:lstStyle/>
                <a:p>
                  <a:pPr algn="ctr"/>
                  <a:r>
                    <a:rPr lang="en-GB" sz="2400" dirty="0"/>
                    <a:t>40</a:t>
                  </a:r>
                </a:p>
              </p:txBody>
            </p:sp>
            <p:grpSp>
              <p:nvGrpSpPr>
                <p:cNvPr id="70" name="Group 69"/>
                <p:cNvGrpSpPr/>
                <p:nvPr/>
              </p:nvGrpSpPr>
              <p:grpSpPr>
                <a:xfrm>
                  <a:off x="4576446" y="2304091"/>
                  <a:ext cx="1909341" cy="1497774"/>
                  <a:chOff x="5170806" y="2304091"/>
                  <a:chExt cx="1909341" cy="1497774"/>
                </a:xfrm>
              </p:grpSpPr>
              <p:cxnSp>
                <p:nvCxnSpPr>
                  <p:cNvPr id="86" name="Straight Connector 85"/>
                  <p:cNvCxnSpPr>
                    <a:endCxn id="87" idx="0"/>
                  </p:cNvCxnSpPr>
                  <p:nvPr/>
                </p:nvCxnSpPr>
                <p:spPr>
                  <a:xfrm>
                    <a:off x="5170806" y="2304091"/>
                    <a:ext cx="1076249" cy="238771"/>
                  </a:xfrm>
                  <a:prstGeom prst="line">
                    <a:avLst/>
                  </a:prstGeom>
                  <a:ln w="38100">
                    <a:solidFill>
                      <a:srgbClr val="87BE2F"/>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5871986" y="2542862"/>
                    <a:ext cx="750137" cy="434920"/>
                  </a:xfrm>
                  <a:prstGeom prst="rect">
                    <a:avLst/>
                  </a:prstGeom>
                  <a:solidFill>
                    <a:schemeClr val="bg1"/>
                  </a:solidFill>
                  <a:ln w="28575">
                    <a:solidFill>
                      <a:srgbClr val="87B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5384020" y="3366945"/>
                    <a:ext cx="750137" cy="434920"/>
                  </a:xfrm>
                  <a:prstGeom prst="rect">
                    <a:avLst/>
                  </a:prstGeom>
                  <a:solidFill>
                    <a:schemeClr val="bg1"/>
                  </a:solidFill>
                  <a:ln w="28575">
                    <a:solidFill>
                      <a:srgbClr val="87B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6330010" y="3366945"/>
                    <a:ext cx="750137" cy="434920"/>
                  </a:xfrm>
                  <a:prstGeom prst="rect">
                    <a:avLst/>
                  </a:prstGeom>
                  <a:solidFill>
                    <a:schemeClr val="bg1"/>
                  </a:solidFill>
                  <a:ln w="28575">
                    <a:solidFill>
                      <a:srgbClr val="87B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Straight Connector 89"/>
                  <p:cNvCxnSpPr>
                    <a:stCxn id="87" idx="2"/>
                    <a:endCxn id="89" idx="0"/>
                  </p:cNvCxnSpPr>
                  <p:nvPr/>
                </p:nvCxnSpPr>
                <p:spPr>
                  <a:xfrm>
                    <a:off x="6247055" y="2977782"/>
                    <a:ext cx="458024" cy="389163"/>
                  </a:xfrm>
                  <a:prstGeom prst="line">
                    <a:avLst/>
                  </a:prstGeom>
                  <a:ln w="38100">
                    <a:solidFill>
                      <a:srgbClr val="87BE2F"/>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88" idx="0"/>
                  </p:cNvCxnSpPr>
                  <p:nvPr/>
                </p:nvCxnSpPr>
                <p:spPr>
                  <a:xfrm flipH="1">
                    <a:off x="5759089" y="2972639"/>
                    <a:ext cx="509056" cy="394306"/>
                  </a:xfrm>
                  <a:prstGeom prst="line">
                    <a:avLst/>
                  </a:prstGeom>
                  <a:ln w="38100">
                    <a:solidFill>
                      <a:srgbClr val="87BE2F"/>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flipH="1">
                  <a:off x="3129264" y="2304091"/>
                  <a:ext cx="1451317" cy="673691"/>
                  <a:chOff x="5170806" y="2304091"/>
                  <a:chExt cx="1451317" cy="673691"/>
                </a:xfrm>
              </p:grpSpPr>
              <p:cxnSp>
                <p:nvCxnSpPr>
                  <p:cNvPr id="80" name="Straight Connector 79"/>
                  <p:cNvCxnSpPr>
                    <a:endCxn id="81" idx="0"/>
                  </p:cNvCxnSpPr>
                  <p:nvPr/>
                </p:nvCxnSpPr>
                <p:spPr>
                  <a:xfrm>
                    <a:off x="5170806" y="2304091"/>
                    <a:ext cx="1076249" cy="238771"/>
                  </a:xfrm>
                  <a:prstGeom prst="line">
                    <a:avLst/>
                  </a:prstGeom>
                  <a:ln w="38100">
                    <a:solidFill>
                      <a:srgbClr val="87BE2F"/>
                    </a:solidFill>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5871986" y="2542862"/>
                    <a:ext cx="750137" cy="434920"/>
                  </a:xfrm>
                  <a:prstGeom prst="rect">
                    <a:avLst/>
                  </a:prstGeom>
                  <a:solidFill>
                    <a:schemeClr val="bg1"/>
                  </a:solidFill>
                  <a:ln w="28575">
                    <a:solidFill>
                      <a:srgbClr val="87B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2" name="TextBox 71"/>
                <p:cNvSpPr txBox="1"/>
                <p:nvPr/>
              </p:nvSpPr>
              <p:spPr>
                <a:xfrm>
                  <a:off x="3134793" y="2531120"/>
                  <a:ext cx="726482" cy="461665"/>
                </a:xfrm>
                <a:prstGeom prst="rect">
                  <a:avLst/>
                </a:prstGeom>
                <a:noFill/>
              </p:spPr>
              <p:txBody>
                <a:bodyPr wrap="square" rtlCol="0">
                  <a:spAutoFit/>
                </a:bodyPr>
                <a:lstStyle/>
                <a:p>
                  <a:pPr algn="ctr"/>
                  <a:r>
                    <a:rPr lang="en-GB" sz="2400" dirty="0"/>
                    <a:t>2</a:t>
                  </a:r>
                </a:p>
              </p:txBody>
            </p:sp>
            <p:sp>
              <p:nvSpPr>
                <p:cNvPr id="73" name="TextBox 72"/>
                <p:cNvSpPr txBox="1"/>
                <p:nvPr/>
              </p:nvSpPr>
              <p:spPr>
                <a:xfrm>
                  <a:off x="5283442" y="2531120"/>
                  <a:ext cx="726482" cy="461665"/>
                </a:xfrm>
                <a:prstGeom prst="rect">
                  <a:avLst/>
                </a:prstGeom>
                <a:noFill/>
              </p:spPr>
              <p:txBody>
                <a:bodyPr wrap="square" rtlCol="0">
                  <a:spAutoFit/>
                </a:bodyPr>
                <a:lstStyle/>
                <a:p>
                  <a:pPr algn="ctr"/>
                  <a:r>
                    <a:rPr lang="en-GB" sz="2400" dirty="0"/>
                    <a:t>20</a:t>
                  </a:r>
                </a:p>
              </p:txBody>
            </p:sp>
            <p:sp>
              <p:nvSpPr>
                <p:cNvPr id="76" name="TextBox 75"/>
                <p:cNvSpPr txBox="1"/>
                <p:nvPr/>
              </p:nvSpPr>
              <p:spPr>
                <a:xfrm>
                  <a:off x="4802872" y="3353343"/>
                  <a:ext cx="726482" cy="461665"/>
                </a:xfrm>
                <a:prstGeom prst="rect">
                  <a:avLst/>
                </a:prstGeom>
                <a:noFill/>
              </p:spPr>
              <p:txBody>
                <a:bodyPr wrap="square" rtlCol="0">
                  <a:spAutoFit/>
                </a:bodyPr>
                <a:lstStyle/>
                <a:p>
                  <a:pPr algn="ctr"/>
                  <a:r>
                    <a:rPr lang="en-GB" sz="2400" dirty="0"/>
                    <a:t>4</a:t>
                  </a:r>
                </a:p>
              </p:txBody>
            </p:sp>
            <p:sp>
              <p:nvSpPr>
                <p:cNvPr id="77" name="TextBox 76"/>
                <p:cNvSpPr txBox="1"/>
                <p:nvPr/>
              </p:nvSpPr>
              <p:spPr>
                <a:xfrm>
                  <a:off x="5748752" y="3347820"/>
                  <a:ext cx="726482" cy="461665"/>
                </a:xfrm>
                <a:prstGeom prst="rect">
                  <a:avLst/>
                </a:prstGeom>
                <a:noFill/>
              </p:spPr>
              <p:txBody>
                <a:bodyPr wrap="square" rtlCol="0">
                  <a:spAutoFit/>
                </a:bodyPr>
                <a:lstStyle/>
                <a:p>
                  <a:pPr algn="ctr"/>
                  <a:r>
                    <a:rPr lang="en-GB" sz="2400" dirty="0"/>
                    <a:t>5</a:t>
                  </a:r>
                </a:p>
              </p:txBody>
            </p:sp>
          </p:grpSp>
        </p:grpSp>
        <p:grpSp>
          <p:nvGrpSpPr>
            <p:cNvPr id="99" name="Group 98"/>
            <p:cNvGrpSpPr/>
            <p:nvPr/>
          </p:nvGrpSpPr>
          <p:grpSpPr>
            <a:xfrm>
              <a:off x="1637947" y="-1772300"/>
              <a:ext cx="1416351" cy="391545"/>
              <a:chOff x="1637947" y="-1772300"/>
              <a:chExt cx="1416351" cy="391545"/>
            </a:xfrm>
          </p:grpSpPr>
          <p:sp>
            <p:nvSpPr>
              <p:cNvPr id="66" name="Rectangle 65"/>
              <p:cNvSpPr/>
              <p:nvPr/>
            </p:nvSpPr>
            <p:spPr>
              <a:xfrm>
                <a:off x="1637947" y="-1772300"/>
                <a:ext cx="1416351" cy="391545"/>
              </a:xfrm>
              <a:prstGeom prst="rect">
                <a:avLst/>
              </a:prstGeom>
              <a:solidFill>
                <a:srgbClr val="87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p:cNvSpPr txBox="1"/>
              <p:nvPr/>
            </p:nvSpPr>
            <p:spPr>
              <a:xfrm>
                <a:off x="1762124" y="-1765618"/>
                <a:ext cx="1135519" cy="369332"/>
              </a:xfrm>
              <a:prstGeom prst="rect">
                <a:avLst/>
              </a:prstGeom>
              <a:noFill/>
            </p:spPr>
            <p:txBody>
              <a:bodyPr wrap="square" rtlCol="0">
                <a:spAutoFit/>
              </a:bodyPr>
              <a:lstStyle/>
              <a:p>
                <a:pPr algn="ctr"/>
                <a:r>
                  <a:rPr lang="en-GB" b="1" dirty="0">
                    <a:solidFill>
                      <a:schemeClr val="bg1"/>
                    </a:solidFill>
                  </a:rPr>
                  <a:t>Jen</a:t>
                </a:r>
              </a:p>
            </p:txBody>
          </p:sp>
        </p:grpSp>
        <p:grpSp>
          <p:nvGrpSpPr>
            <p:cNvPr id="100" name="Group 99"/>
            <p:cNvGrpSpPr/>
            <p:nvPr/>
          </p:nvGrpSpPr>
          <p:grpSpPr>
            <a:xfrm>
              <a:off x="5763838" y="-1772300"/>
              <a:ext cx="1416351" cy="391545"/>
              <a:chOff x="1637947" y="-1772300"/>
              <a:chExt cx="1416351" cy="391545"/>
            </a:xfrm>
          </p:grpSpPr>
          <p:sp>
            <p:nvSpPr>
              <p:cNvPr id="101" name="Rectangle 100"/>
              <p:cNvSpPr/>
              <p:nvPr/>
            </p:nvSpPr>
            <p:spPr>
              <a:xfrm>
                <a:off x="1637947" y="-1772300"/>
                <a:ext cx="1416351" cy="391545"/>
              </a:xfrm>
              <a:prstGeom prst="rect">
                <a:avLst/>
              </a:prstGeom>
              <a:solidFill>
                <a:srgbClr val="87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TextBox 101"/>
              <p:cNvSpPr txBox="1"/>
              <p:nvPr/>
            </p:nvSpPr>
            <p:spPr>
              <a:xfrm>
                <a:off x="1762124" y="-1765618"/>
                <a:ext cx="1135519" cy="369332"/>
              </a:xfrm>
              <a:prstGeom prst="rect">
                <a:avLst/>
              </a:prstGeom>
              <a:noFill/>
            </p:spPr>
            <p:txBody>
              <a:bodyPr wrap="square" rtlCol="0">
                <a:spAutoFit/>
              </a:bodyPr>
              <a:lstStyle/>
              <a:p>
                <a:pPr algn="ctr"/>
                <a:r>
                  <a:rPr lang="en-GB" b="1" dirty="0">
                    <a:solidFill>
                      <a:schemeClr val="bg1"/>
                    </a:solidFill>
                  </a:rPr>
                  <a:t>Dan</a:t>
                </a:r>
              </a:p>
            </p:txBody>
          </p:sp>
        </p:gr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1633098"/>
            <a:ext cx="8064500" cy="4805214"/>
          </a:xfrm>
          <a:prstGeom prst="rect">
            <a:avLst/>
          </a:prstGeom>
        </p:spPr>
      </p:pic>
      <p:sp>
        <p:nvSpPr>
          <p:cNvPr id="3" name="Rectangle 2"/>
          <p:cNvSpPr/>
          <p:nvPr/>
        </p:nvSpPr>
        <p:spPr>
          <a:xfrm>
            <a:off x="539750" y="532799"/>
            <a:ext cx="8064500" cy="935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88333"/>
          <a:stretch/>
        </p:blipFill>
        <p:spPr>
          <a:xfrm>
            <a:off x="0" y="0"/>
            <a:ext cx="9144000" cy="8001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88843"/>
          <a:stretch/>
        </p:blipFill>
        <p:spPr>
          <a:xfrm>
            <a:off x="0" y="6092824"/>
            <a:ext cx="9144000" cy="765175"/>
          </a:xfrm>
          <a:prstGeom prst="rect">
            <a:avLst/>
          </a:prstGeom>
        </p:spPr>
      </p:pic>
      <p:grpSp>
        <p:nvGrpSpPr>
          <p:cNvPr id="92" name="Group 91"/>
          <p:cNvGrpSpPr/>
          <p:nvPr/>
        </p:nvGrpSpPr>
        <p:grpSpPr>
          <a:xfrm>
            <a:off x="-83127" y="4819828"/>
            <a:ext cx="4655128" cy="1272997"/>
            <a:chOff x="-83127" y="1234798"/>
            <a:chExt cx="4655128" cy="1272997"/>
          </a:xfrm>
        </p:grpSpPr>
        <p:sp>
          <p:nvSpPr>
            <p:cNvPr id="93" name="Pentagon 92"/>
            <p:cNvSpPr/>
            <p:nvPr/>
          </p:nvSpPr>
          <p:spPr>
            <a:xfrm>
              <a:off x="-83127" y="1234798"/>
              <a:ext cx="4655128" cy="1272997"/>
            </a:xfrm>
            <a:prstGeom prst="homePlate">
              <a:avLst>
                <a:gd name="adj" fmla="val 15208"/>
              </a:avLst>
            </a:prstGeom>
            <a:solidFill>
              <a:srgbClr val="00A7E6"/>
            </a:solidFill>
            <a:ln>
              <a:noFill/>
            </a:ln>
            <a:effectLst>
              <a:outerShdw blurRad="12700" dist="50800" dir="468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p:cNvSpPr/>
            <p:nvPr/>
          </p:nvSpPr>
          <p:spPr>
            <a:xfrm>
              <a:off x="618466" y="1264898"/>
              <a:ext cx="3857282" cy="1200329"/>
            </a:xfrm>
            <a:prstGeom prst="rect">
              <a:avLst/>
            </a:prstGeom>
          </p:spPr>
          <p:txBody>
            <a:bodyPr wrap="square">
              <a:spAutoFit/>
            </a:bodyPr>
            <a:lstStyle/>
            <a:p>
              <a:r>
                <a:rPr lang="en-GB" dirty="0">
                  <a:solidFill>
                    <a:schemeClr val="bg1"/>
                  </a:solidFill>
                  <a:latin typeface="Twinkl" pitchFamily="50" charset="0"/>
                </a:rPr>
                <a:t>Jen and Dan have used factor trees </a:t>
              </a:r>
              <a:br>
                <a:rPr lang="en-GB" dirty="0">
                  <a:solidFill>
                    <a:schemeClr val="bg1"/>
                  </a:solidFill>
                  <a:latin typeface="Twinkl" pitchFamily="50" charset="0"/>
                </a:rPr>
              </a:br>
              <a:r>
                <a:rPr lang="en-GB" dirty="0">
                  <a:solidFill>
                    <a:schemeClr val="bg1"/>
                  </a:solidFill>
                  <a:latin typeface="Twinkl" pitchFamily="50" charset="0"/>
                </a:rPr>
                <a:t>to break down 40 into its prime </a:t>
              </a:r>
              <a:br>
                <a:rPr lang="en-GB" dirty="0">
                  <a:solidFill>
                    <a:schemeClr val="bg1"/>
                  </a:solidFill>
                  <a:latin typeface="Twinkl" pitchFamily="50" charset="0"/>
                </a:rPr>
              </a:br>
              <a:r>
                <a:rPr lang="en-GB" dirty="0">
                  <a:solidFill>
                    <a:schemeClr val="bg1"/>
                  </a:solidFill>
                  <a:latin typeface="Twinkl" pitchFamily="50" charset="0"/>
                </a:rPr>
                <a:t>factors. Whose answer is correct? </a:t>
              </a:r>
              <a:br>
                <a:rPr lang="en-GB" dirty="0">
                  <a:solidFill>
                    <a:schemeClr val="bg1"/>
                  </a:solidFill>
                  <a:latin typeface="Twinkl" pitchFamily="50" charset="0"/>
                </a:rPr>
              </a:br>
              <a:r>
                <a:rPr lang="en-GB" dirty="0">
                  <a:solidFill>
                    <a:schemeClr val="bg1"/>
                  </a:solidFill>
                  <a:latin typeface="Twinkl" pitchFamily="50" charset="0"/>
                </a:rPr>
                <a:t>Explain any errors.</a:t>
              </a:r>
            </a:p>
          </p:txBody>
        </p:sp>
      </p:grpSp>
      <p:grpSp>
        <p:nvGrpSpPr>
          <p:cNvPr id="95" name="Group 94"/>
          <p:cNvGrpSpPr/>
          <p:nvPr/>
        </p:nvGrpSpPr>
        <p:grpSpPr>
          <a:xfrm>
            <a:off x="5657590" y="4940866"/>
            <a:ext cx="3569537" cy="1030917"/>
            <a:chOff x="540211" y="1234795"/>
            <a:chExt cx="3569537" cy="1030917"/>
          </a:xfrm>
        </p:grpSpPr>
        <p:sp>
          <p:nvSpPr>
            <p:cNvPr id="96" name="Pentagon 95"/>
            <p:cNvSpPr/>
            <p:nvPr/>
          </p:nvSpPr>
          <p:spPr>
            <a:xfrm rot="10800000">
              <a:off x="540211" y="1234795"/>
              <a:ext cx="3569537" cy="1030917"/>
            </a:xfrm>
            <a:prstGeom prst="homePlate">
              <a:avLst>
                <a:gd name="adj" fmla="val 15208"/>
              </a:avLst>
            </a:prstGeom>
            <a:solidFill>
              <a:srgbClr val="87BE2F"/>
            </a:solidFill>
            <a:ln>
              <a:noFill/>
            </a:ln>
            <a:effectLst>
              <a:outerShdw blurRad="12700" dist="50800" dir="468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p:cNvSpPr/>
            <p:nvPr/>
          </p:nvSpPr>
          <p:spPr>
            <a:xfrm>
              <a:off x="883157" y="1264898"/>
              <a:ext cx="2765483" cy="923330"/>
            </a:xfrm>
            <a:prstGeom prst="rect">
              <a:avLst/>
            </a:prstGeom>
          </p:spPr>
          <p:txBody>
            <a:bodyPr wrap="square">
              <a:spAutoFit/>
            </a:bodyPr>
            <a:lstStyle/>
            <a:p>
              <a:r>
                <a:rPr lang="en-GB" dirty="0">
                  <a:solidFill>
                    <a:schemeClr val="bg1"/>
                  </a:solidFill>
                  <a:latin typeface="Twinkl" pitchFamily="50" charset="0"/>
                </a:rPr>
                <a:t>Dan is correct. Jen has not broken 4 into its prime factors (2 and 2).</a:t>
              </a:r>
            </a:p>
          </p:txBody>
        </p:sp>
      </p:grpSp>
      <p:pic>
        <p:nvPicPr>
          <p:cNvPr id="104" name="Pictur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05" name="Rectangle 104"/>
          <p:cNvSpPr/>
          <p:nvPr/>
        </p:nvSpPr>
        <p:spPr>
          <a:xfrm>
            <a:off x="447429" y="670659"/>
            <a:ext cx="2433605"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Primes to 100</a:t>
            </a:r>
          </a:p>
        </p:txBody>
      </p:sp>
      <p:sp>
        <p:nvSpPr>
          <p:cNvPr id="106" name="Rectangle 105"/>
          <p:cNvSpPr/>
          <p:nvPr/>
        </p:nvSpPr>
        <p:spPr>
          <a:xfrm>
            <a:off x="2904466"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4.07407E-6 L 0 0.46967 " pathEditMode="relative" rAng="0" ptsTypes="AA">
                                      <p:cBhvr>
                                        <p:cTn id="6" dur="2000" fill="hold"/>
                                        <p:tgtEl>
                                          <p:spTgt spid="2"/>
                                        </p:tgtEl>
                                        <p:attrNameLst>
                                          <p:attrName>ppt_x</p:attrName>
                                          <p:attrName>ppt_y</p:attrName>
                                        </p:attrNameLst>
                                      </p:cBhvr>
                                      <p:rCtr x="0" y="23472"/>
                                    </p:animMotion>
                                  </p:childTnLst>
                                </p:cTn>
                              </p:par>
                              <p:par>
                                <p:cTn id="7" presetID="42" presetClass="path" presetSubtype="0" accel="50000" decel="50000" fill="hold" nodeType="withEffect">
                                  <p:stCondLst>
                                    <p:cond delay="0"/>
                                  </p:stCondLst>
                                  <p:childTnLst>
                                    <p:animMotion origin="layout" path="M -4.44444E-6 -1.11111E-6 L -4.44444E-6 0.55208 " pathEditMode="relative" rAng="0" ptsTypes="AA">
                                      <p:cBhvr>
                                        <p:cTn id="8" dur="2000" fill="hold"/>
                                        <p:tgtEl>
                                          <p:spTgt spid="103"/>
                                        </p:tgtEl>
                                        <p:attrNameLst>
                                          <p:attrName>ppt_x</p:attrName>
                                          <p:attrName>ppt_y</p:attrName>
                                        </p:attrNameLst>
                                      </p:cBhvr>
                                      <p:rCtr x="0" y="27593"/>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5"/>
                                        </p:tgtEl>
                                        <p:attrNameLst>
                                          <p:attrName>style.visibility</p:attrName>
                                        </p:attrNameLst>
                                      </p:cBhvr>
                                      <p:to>
                                        <p:strVal val="visible"/>
                                      </p:to>
                                    </p:set>
                                    <p:anim calcmode="lin" valueType="num">
                                      <p:cBhvr additive="base">
                                        <p:cTn id="13" dur="500" fill="hold"/>
                                        <p:tgtEl>
                                          <p:spTgt spid="95"/>
                                        </p:tgtEl>
                                        <p:attrNameLst>
                                          <p:attrName>ppt_x</p:attrName>
                                        </p:attrNameLst>
                                      </p:cBhvr>
                                      <p:tavLst>
                                        <p:tav tm="0">
                                          <p:val>
                                            <p:strVal val="1+#ppt_w/2"/>
                                          </p:val>
                                        </p:tav>
                                        <p:tav tm="100000">
                                          <p:val>
                                            <p:strVal val="#ppt_x"/>
                                          </p:val>
                                        </p:tav>
                                      </p:tavLst>
                                    </p:anim>
                                    <p:anim calcmode="lin" valueType="num">
                                      <p:cBhvr additive="base">
                                        <p:cTn id="14"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0266"/>
          <a:stretch/>
        </p:blipFill>
        <p:spPr>
          <a:xfrm>
            <a:off x="539750" y="1156711"/>
            <a:ext cx="8064500" cy="511708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4" name="Rectangle 3"/>
          <p:cNvSpPr/>
          <p:nvPr/>
        </p:nvSpPr>
        <p:spPr>
          <a:xfrm>
            <a:off x="447429" y="670981"/>
            <a:ext cx="2457036"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Primes to 100</a:t>
            </a:r>
          </a:p>
        </p:txBody>
      </p:sp>
      <p:sp>
        <p:nvSpPr>
          <p:cNvPr id="5" name="Rectangle 4"/>
          <p:cNvSpPr/>
          <p:nvPr/>
        </p:nvSpPr>
        <p:spPr>
          <a:xfrm>
            <a:off x="2904466"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6" name="Straight Connector 5"/>
          <p:cNvCxnSpPr/>
          <p:nvPr/>
        </p:nvCxnSpPr>
        <p:spPr>
          <a:xfrm>
            <a:off x="2904466"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75">
            <a:off x="6821249" y="4174010"/>
            <a:ext cx="1319510" cy="1868931"/>
          </a:xfrm>
          <a:prstGeom prst="rect">
            <a:avLst/>
          </a:prstGeom>
          <a:effectLst>
            <a:outerShdw blurRad="12700" dist="38100" dir="19740000" algn="ctr" rotWithShape="0">
              <a:srgbClr val="000000">
                <a:alpha val="19000"/>
              </a:srgbClr>
            </a:outerShdw>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29749">
            <a:off x="6658240" y="3431807"/>
            <a:ext cx="1340238" cy="1898289"/>
          </a:xfrm>
          <a:prstGeom prst="rect">
            <a:avLst/>
          </a:prstGeom>
          <a:effectLst>
            <a:outerShdw blurRad="12700" dist="38100" dir="19740000" algn="ctr" rotWithShape="0">
              <a:srgbClr val="000000">
                <a:alpha val="19000"/>
              </a:srgbClr>
            </a:outerShdw>
          </a:effectLst>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r="29941"/>
          <a:stretch/>
        </p:blipFill>
        <p:spPr>
          <a:xfrm rot="5340000">
            <a:off x="1893894" y="836723"/>
            <a:ext cx="3279919" cy="4643603"/>
          </a:xfrm>
          <a:prstGeom prst="rect">
            <a:avLst/>
          </a:prstGeom>
          <a:effectLst>
            <a:outerShdw blurRad="25400" dist="50800" dir="18360000" algn="ctr" rotWithShape="0">
              <a:srgbClr val="000000">
                <a:alpha val="20000"/>
              </a:srgbClr>
            </a:outerShdw>
          </a:effectLst>
        </p:spPr>
      </p:pic>
      <p:grpSp>
        <p:nvGrpSpPr>
          <p:cNvPr id="25" name="Group 24"/>
          <p:cNvGrpSpPr/>
          <p:nvPr/>
        </p:nvGrpSpPr>
        <p:grpSpPr>
          <a:xfrm>
            <a:off x="1752264" y="2753556"/>
            <a:ext cx="3782974" cy="1204490"/>
            <a:chOff x="1977865" y="2737395"/>
            <a:chExt cx="3782974" cy="1204490"/>
          </a:xfrm>
        </p:grpSpPr>
        <p:sp>
          <p:nvSpPr>
            <p:cNvPr id="23" name="Rectangle 22"/>
            <p:cNvSpPr/>
            <p:nvPr/>
          </p:nvSpPr>
          <p:spPr>
            <a:xfrm>
              <a:off x="1977865" y="2737395"/>
              <a:ext cx="3541226" cy="1200329"/>
            </a:xfrm>
            <a:prstGeom prst="rect">
              <a:avLst/>
            </a:prstGeom>
          </p:spPr>
          <p:txBody>
            <a:bodyPr wrap="square">
              <a:spAutoFit/>
            </a:bodyPr>
            <a:lstStyle/>
            <a:p>
              <a:r>
                <a:rPr lang="en-GB" b="1" dirty="0">
                  <a:latin typeface="Kalam" panose="02000000000000000000" pitchFamily="2" charset="0"/>
                  <a:cs typeface="Kalam" panose="02000000000000000000" pitchFamily="2" charset="0"/>
                </a:rPr>
                <a:t>There are four possible statements:</a:t>
              </a:r>
              <a:br>
                <a:rPr lang="en-GB" b="1" dirty="0">
                  <a:latin typeface="Kalam" panose="02000000000000000000" pitchFamily="2" charset="0"/>
                  <a:cs typeface="Kalam" panose="02000000000000000000" pitchFamily="2" charset="0"/>
                </a:rPr>
              </a:br>
              <a:endParaRPr lang="en-GB" b="1" dirty="0">
                <a:latin typeface="Kalam" panose="02000000000000000000" pitchFamily="2" charset="0"/>
                <a:cs typeface="Kalam" panose="02000000000000000000" pitchFamily="2" charset="0"/>
              </a:endParaRPr>
            </a:p>
            <a:p>
              <a:r>
                <a:rPr lang="en-GB" b="1" dirty="0">
                  <a:latin typeface="Kalam" panose="02000000000000000000" pitchFamily="2" charset="0"/>
                  <a:cs typeface="Kalam" panose="02000000000000000000" pitchFamily="2" charset="0"/>
                </a:rPr>
                <a:t>14 – 7 = 7</a:t>
              </a:r>
            </a:p>
            <a:p>
              <a:r>
                <a:rPr lang="en-GB" b="1" dirty="0">
                  <a:latin typeface="Kalam" panose="02000000000000000000" pitchFamily="2" charset="0"/>
                  <a:cs typeface="Kalam" panose="02000000000000000000" pitchFamily="2" charset="0"/>
                </a:rPr>
                <a:t>18 – 7 = 11</a:t>
              </a:r>
            </a:p>
          </p:txBody>
        </p:sp>
        <p:sp>
          <p:nvSpPr>
            <p:cNvPr id="24" name="Rectangle 23"/>
            <p:cNvSpPr/>
            <p:nvPr/>
          </p:nvSpPr>
          <p:spPr>
            <a:xfrm>
              <a:off x="4000956" y="3295554"/>
              <a:ext cx="1759883" cy="646331"/>
            </a:xfrm>
            <a:prstGeom prst="rect">
              <a:avLst/>
            </a:prstGeom>
          </p:spPr>
          <p:txBody>
            <a:bodyPr wrap="square">
              <a:spAutoFit/>
            </a:bodyPr>
            <a:lstStyle/>
            <a:p>
              <a:r>
                <a:rPr lang="en-GB" b="1" dirty="0">
                  <a:latin typeface="Kalam" panose="02000000000000000000" pitchFamily="2" charset="0"/>
                  <a:cs typeface="Kalam" panose="02000000000000000000" pitchFamily="2" charset="0"/>
                </a:rPr>
                <a:t>43 – 14 = 29</a:t>
              </a:r>
            </a:p>
            <a:p>
              <a:r>
                <a:rPr lang="en-GB" b="1" dirty="0">
                  <a:latin typeface="Kalam" panose="02000000000000000000" pitchFamily="2" charset="0"/>
                  <a:cs typeface="Kalam" panose="02000000000000000000" pitchFamily="2" charset="0"/>
                </a:rPr>
                <a:t>77 – 18 = 59</a:t>
              </a:r>
            </a:p>
          </p:txBody>
        </p:sp>
      </p:grpSp>
      <p:grpSp>
        <p:nvGrpSpPr>
          <p:cNvPr id="22" name="Group 21"/>
          <p:cNvGrpSpPr/>
          <p:nvPr/>
        </p:nvGrpSpPr>
        <p:grpSpPr>
          <a:xfrm>
            <a:off x="755650" y="2733234"/>
            <a:ext cx="6356809" cy="4028077"/>
            <a:chOff x="755650" y="2869635"/>
            <a:chExt cx="6356809" cy="4028077"/>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650" y="2869635"/>
              <a:ext cx="6356809" cy="4028077"/>
            </a:xfrm>
            <a:prstGeom prst="rect">
              <a:avLst/>
            </a:prstGeom>
            <a:effectLst>
              <a:outerShdw blurRad="25400" dist="76200" dir="19380000" algn="ctr" rotWithShape="0">
                <a:srgbClr val="000000">
                  <a:alpha val="17000"/>
                </a:srgbClr>
              </a:outerShdw>
            </a:effectLst>
          </p:spPr>
        </p:pic>
        <p:sp>
          <p:nvSpPr>
            <p:cNvPr id="9" name="Rectangle 8"/>
            <p:cNvSpPr/>
            <p:nvPr/>
          </p:nvSpPr>
          <p:spPr>
            <a:xfrm>
              <a:off x="1153078" y="3140429"/>
              <a:ext cx="2745152" cy="2031325"/>
            </a:xfrm>
            <a:prstGeom prst="rect">
              <a:avLst/>
            </a:prstGeom>
          </p:spPr>
          <p:txBody>
            <a:bodyPr wrap="square">
              <a:spAutoFit/>
            </a:bodyPr>
            <a:lstStyle/>
            <a:p>
              <a:r>
                <a:rPr lang="en-GB" dirty="0">
                  <a:latin typeface="Twinkl" pitchFamily="50" charset="0"/>
                </a:rPr>
                <a:t>Use these numbers </a:t>
              </a:r>
              <a:br>
                <a:rPr lang="en-GB" dirty="0">
                  <a:latin typeface="Twinkl" pitchFamily="50" charset="0"/>
                </a:rPr>
              </a:br>
              <a:r>
                <a:rPr lang="en-GB" dirty="0">
                  <a:latin typeface="Twinkl" pitchFamily="50" charset="0"/>
                </a:rPr>
                <a:t>to make subtraction statements with answers that are prime numbers.</a:t>
              </a:r>
              <a:br>
                <a:rPr lang="en-GB" dirty="0">
                  <a:latin typeface="Twinkl" pitchFamily="50" charset="0"/>
                </a:rPr>
              </a:br>
              <a:r>
                <a:rPr lang="en-GB" dirty="0">
                  <a:latin typeface="Twinkl" pitchFamily="50" charset="0"/>
                </a:rPr>
                <a:t> </a:t>
              </a:r>
            </a:p>
            <a:p>
              <a:r>
                <a:rPr lang="en-GB" dirty="0">
                  <a:latin typeface="Twinkl" pitchFamily="50" charset="0"/>
                </a:rPr>
                <a:t>How many statements can you make?</a:t>
              </a:r>
              <a:endParaRPr lang="en-GB" dirty="0"/>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954308">
              <a:off x="4489742" y="3340262"/>
              <a:ext cx="2290621" cy="2598882"/>
            </a:xfrm>
            <a:prstGeom prst="rect">
              <a:avLst/>
            </a:prstGeom>
            <a:effectLst>
              <a:outerShdw blurRad="25400" dist="38100" dir="17580000" algn="ctr" rotWithShape="0">
                <a:srgbClr val="000000">
                  <a:alpha val="24000"/>
                </a:srgbClr>
              </a:outerShdw>
            </a:effectLst>
          </p:spPr>
        </p:pic>
        <p:sp>
          <p:nvSpPr>
            <p:cNvPr id="15" name="Rectangle 14"/>
            <p:cNvSpPr/>
            <p:nvPr/>
          </p:nvSpPr>
          <p:spPr>
            <a:xfrm rot="863715">
              <a:off x="5534205" y="3512840"/>
              <a:ext cx="640080" cy="202415"/>
            </a:xfrm>
            <a:prstGeom prst="rect">
              <a:avLst/>
            </a:prstGeom>
            <a:solidFill>
              <a:schemeClr val="accent3">
                <a:lumMod val="7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rot="4852341">
              <a:off x="4216135" y="5006567"/>
              <a:ext cx="640080" cy="202415"/>
            </a:xfrm>
            <a:prstGeom prst="rect">
              <a:avLst/>
            </a:prstGeom>
            <a:solidFill>
              <a:schemeClr val="accent3">
                <a:lumMod val="7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rot="9347090">
              <a:off x="6089548" y="5355642"/>
              <a:ext cx="640080" cy="202415"/>
            </a:xfrm>
            <a:prstGeom prst="rect">
              <a:avLst/>
            </a:prstGeom>
            <a:solidFill>
              <a:schemeClr val="accent3">
                <a:lumMod val="7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960765">
            <a:off x="6926633" y="2397750"/>
            <a:ext cx="2904466" cy="1702076"/>
          </a:xfrm>
          <a:prstGeom prst="rect">
            <a:avLst/>
          </a:prstGeom>
          <a:effectLst>
            <a:outerShdw blurRad="12700" dist="50800" dir="16860000" algn="ctr" rotWithShape="0">
              <a:srgbClr val="000000">
                <a:alpha val="15000"/>
              </a:srgbClr>
            </a:outerShdw>
          </a:effectLst>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l="93056" t="14695"/>
          <a:stretch/>
        </p:blipFill>
        <p:spPr>
          <a:xfrm>
            <a:off x="8509000" y="1007758"/>
            <a:ext cx="635000" cy="5850242"/>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3560971771"/>
              </p:ext>
            </p:extLst>
          </p:nvPr>
        </p:nvGraphicFramePr>
        <p:xfrm>
          <a:off x="1455803" y="1889593"/>
          <a:ext cx="4130840" cy="687535"/>
        </p:xfrm>
        <a:graphic>
          <a:graphicData uri="http://schemas.openxmlformats.org/drawingml/2006/table">
            <a:tbl>
              <a:tblPr firstRow="1" bandRow="1">
                <a:tableStyleId>{5940675A-B579-460E-94D1-54222C63F5DA}</a:tableStyleId>
              </a:tblPr>
              <a:tblGrid>
                <a:gridCol w="826168">
                  <a:extLst>
                    <a:ext uri="{9D8B030D-6E8A-4147-A177-3AD203B41FA5}">
                      <a16:colId xmlns:a16="http://schemas.microsoft.com/office/drawing/2014/main" val="3573997882"/>
                    </a:ext>
                  </a:extLst>
                </a:gridCol>
                <a:gridCol w="826168">
                  <a:extLst>
                    <a:ext uri="{9D8B030D-6E8A-4147-A177-3AD203B41FA5}">
                      <a16:colId xmlns:a16="http://schemas.microsoft.com/office/drawing/2014/main" val="1902743592"/>
                    </a:ext>
                  </a:extLst>
                </a:gridCol>
                <a:gridCol w="826168">
                  <a:extLst>
                    <a:ext uri="{9D8B030D-6E8A-4147-A177-3AD203B41FA5}">
                      <a16:colId xmlns:a16="http://schemas.microsoft.com/office/drawing/2014/main" val="2592569404"/>
                    </a:ext>
                  </a:extLst>
                </a:gridCol>
                <a:gridCol w="826168">
                  <a:extLst>
                    <a:ext uri="{9D8B030D-6E8A-4147-A177-3AD203B41FA5}">
                      <a16:colId xmlns:a16="http://schemas.microsoft.com/office/drawing/2014/main" val="3067532554"/>
                    </a:ext>
                  </a:extLst>
                </a:gridCol>
                <a:gridCol w="826168">
                  <a:extLst>
                    <a:ext uri="{9D8B030D-6E8A-4147-A177-3AD203B41FA5}">
                      <a16:colId xmlns:a16="http://schemas.microsoft.com/office/drawing/2014/main" val="2493419816"/>
                    </a:ext>
                  </a:extLst>
                </a:gridCol>
              </a:tblGrid>
              <a:tr h="687535">
                <a:tc>
                  <a:txBody>
                    <a:bodyPr/>
                    <a:lstStyle/>
                    <a:p>
                      <a:pPr algn="ctr"/>
                      <a:r>
                        <a:rPr lang="en-GB" sz="2400" dirty="0"/>
                        <a:t>7</a:t>
                      </a:r>
                    </a:p>
                  </a:txBody>
                  <a:tcPr anchor="ctr"/>
                </a:tc>
                <a:tc>
                  <a:txBody>
                    <a:bodyPr/>
                    <a:lstStyle/>
                    <a:p>
                      <a:pPr algn="ctr"/>
                      <a:r>
                        <a:rPr lang="en-GB" sz="2400" dirty="0"/>
                        <a:t>14</a:t>
                      </a:r>
                    </a:p>
                  </a:txBody>
                  <a:tcPr anchor="ctr"/>
                </a:tc>
                <a:tc>
                  <a:txBody>
                    <a:bodyPr/>
                    <a:lstStyle/>
                    <a:p>
                      <a:pPr algn="ctr"/>
                      <a:r>
                        <a:rPr lang="en-GB" sz="2400" dirty="0"/>
                        <a:t>18</a:t>
                      </a:r>
                    </a:p>
                  </a:txBody>
                  <a:tcPr anchor="ctr"/>
                </a:tc>
                <a:tc>
                  <a:txBody>
                    <a:bodyPr/>
                    <a:lstStyle/>
                    <a:p>
                      <a:pPr algn="ctr"/>
                      <a:r>
                        <a:rPr lang="en-GB" sz="2400" dirty="0"/>
                        <a:t>43</a:t>
                      </a:r>
                    </a:p>
                  </a:txBody>
                  <a:tcPr anchor="ctr"/>
                </a:tc>
                <a:tc>
                  <a:txBody>
                    <a:bodyPr/>
                    <a:lstStyle/>
                    <a:p>
                      <a:pPr algn="ctr"/>
                      <a:r>
                        <a:rPr lang="en-GB" sz="2400" dirty="0"/>
                        <a:t>77</a:t>
                      </a:r>
                    </a:p>
                  </a:txBody>
                  <a:tcPr anchor="ctr"/>
                </a:tc>
                <a:extLst>
                  <a:ext uri="{0D108BD9-81ED-4DB2-BD59-A6C34878D82A}">
                    <a16:rowId xmlns:a16="http://schemas.microsoft.com/office/drawing/2014/main" val="2691324752"/>
                  </a:ext>
                </a:extLst>
              </a:tr>
            </a:tbl>
          </a:graphicData>
        </a:graphic>
      </p:graphicFrame>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t="88843"/>
          <a:stretch/>
        </p:blipFill>
        <p:spPr>
          <a:xfrm>
            <a:off x="0" y="6092824"/>
            <a:ext cx="9144000" cy="765175"/>
          </a:xfrm>
          <a:prstGeom prst="rect">
            <a:avLst/>
          </a:prstGeom>
        </p:spPr>
      </p:pic>
    </p:spTree>
    <p:extLst>
      <p:ext uri="{BB962C8B-B14F-4D97-AF65-F5344CB8AC3E}">
        <p14:creationId xmlns:p14="http://schemas.microsoft.com/office/powerpoint/2010/main" val="263374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7037E-7 L 1.66667E-6 0.16759 " pathEditMode="relative" rAng="0" ptsTypes="AA">
                                      <p:cBhvr>
                                        <p:cTn id="6" dur="1500" fill="hold"/>
                                        <p:tgtEl>
                                          <p:spTgt spid="22"/>
                                        </p:tgtEl>
                                        <p:attrNameLst>
                                          <p:attrName>ppt_x</p:attrName>
                                          <p:attrName>ppt_y</p:attrName>
                                        </p:attrNameLst>
                                      </p:cBhvr>
                                      <p:rCtr x="0" y="8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1674"/>
            <a:ext cx="2722090" cy="3848888"/>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468"/>
          <a:stretch/>
        </p:blipFill>
        <p:spPr>
          <a:xfrm rot="1560000">
            <a:off x="2532063" y="2891594"/>
            <a:ext cx="764867" cy="2183399"/>
          </a:xfrm>
          <a:prstGeom prst="rect">
            <a:avLst/>
          </a:prstGeom>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7885"/>
          <a:stretch/>
        </p:blipFill>
        <p:spPr>
          <a:xfrm rot="1661354">
            <a:off x="906473" y="2255687"/>
            <a:ext cx="1575667" cy="2052243"/>
          </a:xfrm>
          <a:prstGeom prst="rect">
            <a:avLst/>
          </a:prstGeom>
        </p:spPr>
      </p:pic>
      <p:sp>
        <p:nvSpPr>
          <p:cNvPr id="17" name="Rectangle 16"/>
          <p:cNvSpPr/>
          <p:nvPr/>
        </p:nvSpPr>
        <p:spPr>
          <a:xfrm>
            <a:off x="447429" y="670659"/>
            <a:ext cx="1851154"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Primes to 100</a:t>
            </a:r>
          </a:p>
        </p:txBody>
      </p:sp>
      <p:sp>
        <p:nvSpPr>
          <p:cNvPr id="2" name="Rectangle 1"/>
          <p:cNvSpPr/>
          <p:nvPr/>
        </p:nvSpPr>
        <p:spPr>
          <a:xfrm>
            <a:off x="447429" y="2952750"/>
            <a:ext cx="308220" cy="153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8275" y="2031674"/>
            <a:ext cx="2722090" cy="3848888"/>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4426" y="2031674"/>
            <a:ext cx="2722090" cy="3848888"/>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177127248"/>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 id="{D8821FCC-5609-4D2B-94A4-DB9C8C344581}" vid="{64831898-ACBB-4AB0-BC6A-2D4D1F7CE3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189</TotalTime>
  <Words>308</Words>
  <Application>Microsoft Office PowerPoint</Application>
  <PresentationFormat>On-screen Show (4:3)</PresentationFormat>
  <Paragraphs>92</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Twinkl</vt:lpstr>
      <vt:lpstr>Calibri</vt:lpstr>
      <vt:lpstr>Arial</vt:lpstr>
      <vt:lpstr>Tuffy</vt:lpstr>
      <vt:lpstr>Tuffy-TTF</vt:lpstr>
      <vt:lpstr>Kalam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Tinkler</dc:creator>
  <cp:lastModifiedBy>Philip Tinkler</cp:lastModifiedBy>
  <cp:revision>19</cp:revision>
  <dcterms:created xsi:type="dcterms:W3CDTF">2019-09-25T09:17:48Z</dcterms:created>
  <dcterms:modified xsi:type="dcterms:W3CDTF">2019-09-26T14:19:18Z</dcterms:modified>
</cp:coreProperties>
</file>