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65" r:id="rId2"/>
    <p:sldId id="274" r:id="rId3"/>
    <p:sldId id="276" r:id="rId4"/>
    <p:sldId id="275" r:id="rId5"/>
    <p:sldId id="259" r:id="rId6"/>
    <p:sldId id="277" r:id="rId7"/>
    <p:sldId id="257" r:id="rId8"/>
    <p:sldId id="258" r:id="rId9"/>
    <p:sldId id="284" r:id="rId10"/>
    <p:sldId id="285" r:id="rId11"/>
    <p:sldId id="286" r:id="rId12"/>
    <p:sldId id="281" r:id="rId13"/>
    <p:sldId id="287" r:id="rId14"/>
    <p:sldId id="266" r:id="rId15"/>
    <p:sldId id="260" r:id="rId16"/>
    <p:sldId id="267" r:id="rId17"/>
    <p:sldId id="273" r:id="rId18"/>
    <p:sldId id="289" r:id="rId19"/>
    <p:sldId id="290" r:id="rId20"/>
    <p:sldId id="288" r:id="rId21"/>
    <p:sldId id="278" r:id="rId22"/>
    <p:sldId id="279" r:id="rId23"/>
    <p:sldId id="280" r:id="rId24"/>
  </p:sldIdLst>
  <p:sldSz cx="12192000" cy="6858000"/>
  <p:notesSz cx="6799263" cy="99298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9" autoAdjust="0"/>
    <p:restoredTop sz="94660"/>
  </p:normalViewPr>
  <p:slideViewPr>
    <p:cSldViewPr snapToGrid="0">
      <p:cViewPr varScale="1">
        <p:scale>
          <a:sx n="58" d="100"/>
          <a:sy n="58"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7088" cy="497047"/>
          </a:xfrm>
          <a:prstGeom prst="rect">
            <a:avLst/>
          </a:prstGeom>
          <a:noFill/>
          <a:ln w="9525">
            <a:noFill/>
            <a:miter lim="800000"/>
            <a:headEnd/>
            <a:tailEnd/>
          </a:ln>
          <a:effectLst/>
        </p:spPr>
        <p:txBody>
          <a:bodyPr vert="horz" wrap="square" lIns="91458" tIns="45729" rIns="91458" bIns="45729" numCol="1" anchor="t" anchorCtr="0" compatLnSpc="1">
            <a:prstTxWarp prst="textNoShape">
              <a:avLst/>
            </a:prstTxWarp>
          </a:bodyPr>
          <a:lstStyle>
            <a:lvl1pPr>
              <a:defRPr sz="1200"/>
            </a:lvl1pPr>
          </a:lstStyle>
          <a:p>
            <a:pPr>
              <a:defRPr/>
            </a:pPr>
            <a:endParaRPr lang="en-GB" dirty="0"/>
          </a:p>
        </p:txBody>
      </p:sp>
      <p:sp>
        <p:nvSpPr>
          <p:cNvPr id="47107" name="Rectangle 3"/>
          <p:cNvSpPr>
            <a:spLocks noGrp="1" noChangeArrowheads="1"/>
          </p:cNvSpPr>
          <p:nvPr>
            <p:ph type="dt" sz="quarter" idx="1"/>
          </p:nvPr>
        </p:nvSpPr>
        <p:spPr bwMode="auto">
          <a:xfrm>
            <a:off x="3850587" y="0"/>
            <a:ext cx="2947088" cy="497047"/>
          </a:xfrm>
          <a:prstGeom prst="rect">
            <a:avLst/>
          </a:prstGeom>
          <a:noFill/>
          <a:ln w="9525">
            <a:noFill/>
            <a:miter lim="800000"/>
            <a:headEnd/>
            <a:tailEnd/>
          </a:ln>
          <a:effectLst/>
        </p:spPr>
        <p:txBody>
          <a:bodyPr vert="horz" wrap="square" lIns="91458" tIns="45729" rIns="91458" bIns="45729" numCol="1" anchor="t" anchorCtr="0" compatLnSpc="1">
            <a:prstTxWarp prst="textNoShape">
              <a:avLst/>
            </a:prstTxWarp>
          </a:bodyPr>
          <a:lstStyle>
            <a:lvl1pPr algn="r">
              <a:defRPr sz="1200"/>
            </a:lvl1pPr>
          </a:lstStyle>
          <a:p>
            <a:pPr>
              <a:defRPr/>
            </a:pPr>
            <a:fld id="{1540D2FE-40A6-46FC-85A0-09EC1866A2B5}" type="datetimeFigureOut">
              <a:rPr lang="en-GB"/>
              <a:pPr>
                <a:defRPr/>
              </a:pPr>
              <a:t>29/11/2023</a:t>
            </a:fld>
            <a:endParaRPr lang="en-GB" dirty="0"/>
          </a:p>
        </p:txBody>
      </p:sp>
      <p:sp>
        <p:nvSpPr>
          <p:cNvPr id="47108" name="Rectangle 4"/>
          <p:cNvSpPr>
            <a:spLocks noGrp="1" noChangeArrowheads="1"/>
          </p:cNvSpPr>
          <p:nvPr>
            <p:ph type="ftr" sz="quarter" idx="2"/>
          </p:nvPr>
        </p:nvSpPr>
        <p:spPr bwMode="auto">
          <a:xfrm>
            <a:off x="0" y="9431179"/>
            <a:ext cx="2947088" cy="497046"/>
          </a:xfrm>
          <a:prstGeom prst="rect">
            <a:avLst/>
          </a:prstGeom>
          <a:noFill/>
          <a:ln w="9525">
            <a:noFill/>
            <a:miter lim="800000"/>
            <a:headEnd/>
            <a:tailEnd/>
          </a:ln>
          <a:effectLst/>
        </p:spPr>
        <p:txBody>
          <a:bodyPr vert="horz" wrap="square" lIns="91458" tIns="45729" rIns="91458" bIns="45729" numCol="1" anchor="b" anchorCtr="0" compatLnSpc="1">
            <a:prstTxWarp prst="textNoShape">
              <a:avLst/>
            </a:prstTxWarp>
          </a:bodyPr>
          <a:lstStyle>
            <a:lvl1pPr>
              <a:defRPr sz="1200"/>
            </a:lvl1pPr>
          </a:lstStyle>
          <a:p>
            <a:pPr>
              <a:defRPr/>
            </a:pPr>
            <a:endParaRPr lang="en-GB" dirty="0"/>
          </a:p>
        </p:txBody>
      </p:sp>
      <p:sp>
        <p:nvSpPr>
          <p:cNvPr id="47109" name="Rectangle 5"/>
          <p:cNvSpPr>
            <a:spLocks noGrp="1" noChangeArrowheads="1"/>
          </p:cNvSpPr>
          <p:nvPr>
            <p:ph type="sldNum" sz="quarter" idx="3"/>
          </p:nvPr>
        </p:nvSpPr>
        <p:spPr bwMode="auto">
          <a:xfrm>
            <a:off x="3850587" y="9431179"/>
            <a:ext cx="2947088" cy="497046"/>
          </a:xfrm>
          <a:prstGeom prst="rect">
            <a:avLst/>
          </a:prstGeom>
          <a:noFill/>
          <a:ln w="9525">
            <a:noFill/>
            <a:miter lim="800000"/>
            <a:headEnd/>
            <a:tailEnd/>
          </a:ln>
          <a:effectLst/>
        </p:spPr>
        <p:txBody>
          <a:bodyPr vert="horz" wrap="square" lIns="91458" tIns="45729" rIns="91458" bIns="45729" numCol="1" anchor="b" anchorCtr="0" compatLnSpc="1">
            <a:prstTxWarp prst="textNoShape">
              <a:avLst/>
            </a:prstTxWarp>
          </a:bodyPr>
          <a:lstStyle>
            <a:lvl1pPr algn="r">
              <a:defRPr sz="1200"/>
            </a:lvl1pPr>
          </a:lstStyle>
          <a:p>
            <a:pPr>
              <a:defRPr/>
            </a:pPr>
            <a:fld id="{583FE268-C95F-422E-B068-8B317F47D971}" type="slidenum">
              <a:rPr lang="en-GB"/>
              <a:pPr>
                <a:defRPr/>
              </a:pPr>
              <a:t>‹#›</a:t>
            </a:fld>
            <a:endParaRPr lang="en-GB" dirty="0"/>
          </a:p>
        </p:txBody>
      </p:sp>
    </p:spTree>
    <p:extLst>
      <p:ext uri="{BB962C8B-B14F-4D97-AF65-F5344CB8AC3E}">
        <p14:creationId xmlns:p14="http://schemas.microsoft.com/office/powerpoint/2010/main" val="1281917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88" cy="497047"/>
          </a:xfrm>
          <a:prstGeom prst="rect">
            <a:avLst/>
          </a:prstGeom>
        </p:spPr>
        <p:txBody>
          <a:bodyPr vert="horz" lIns="91458" tIns="45729" rIns="91458" bIns="45729" rtlCol="0"/>
          <a:lstStyle>
            <a:lvl1pPr algn="l" fontAlgn="auto">
              <a:spcBef>
                <a:spcPts val="0"/>
              </a:spcBef>
              <a:spcAft>
                <a:spcPts val="0"/>
              </a:spcAft>
              <a:defRPr sz="1200">
                <a:latin typeface="+mn-lt"/>
                <a:cs typeface="+mn-cs"/>
              </a:defRPr>
            </a:lvl1pPr>
          </a:lstStyle>
          <a:p>
            <a:pPr>
              <a:defRPr/>
            </a:pPr>
            <a:endParaRPr lang="en-GB" dirty="0"/>
          </a:p>
        </p:txBody>
      </p:sp>
      <p:sp>
        <p:nvSpPr>
          <p:cNvPr id="3" name="Date Placeholder 2"/>
          <p:cNvSpPr>
            <a:spLocks noGrp="1"/>
          </p:cNvSpPr>
          <p:nvPr>
            <p:ph type="dt" idx="1"/>
          </p:nvPr>
        </p:nvSpPr>
        <p:spPr>
          <a:xfrm>
            <a:off x="3850587" y="0"/>
            <a:ext cx="2947088" cy="497047"/>
          </a:xfrm>
          <a:prstGeom prst="rect">
            <a:avLst/>
          </a:prstGeom>
        </p:spPr>
        <p:txBody>
          <a:bodyPr vert="horz" lIns="91458" tIns="45729" rIns="91458" bIns="45729" rtlCol="0"/>
          <a:lstStyle>
            <a:lvl1pPr algn="r" fontAlgn="auto">
              <a:spcBef>
                <a:spcPts val="0"/>
              </a:spcBef>
              <a:spcAft>
                <a:spcPts val="0"/>
              </a:spcAft>
              <a:defRPr sz="1200">
                <a:latin typeface="+mn-lt"/>
                <a:cs typeface="+mn-cs"/>
              </a:defRPr>
            </a:lvl1pPr>
          </a:lstStyle>
          <a:p>
            <a:pPr>
              <a:defRPr/>
            </a:pPr>
            <a:fld id="{7F4D0122-7AF4-4CF2-807B-52E25170CA82}" type="datetimeFigureOut">
              <a:rPr lang="en-GB"/>
              <a:pPr>
                <a:defRPr/>
              </a:pPr>
              <a:t>29/11/2023</a:t>
            </a:fld>
            <a:endParaRPr lang="en-GB" dirty="0"/>
          </a:p>
        </p:txBody>
      </p:sp>
      <p:sp>
        <p:nvSpPr>
          <p:cNvPr id="4" name="Slide Image Placeholder 3"/>
          <p:cNvSpPr>
            <a:spLocks noGrp="1" noRot="1" noChangeAspect="1"/>
          </p:cNvSpPr>
          <p:nvPr>
            <p:ph type="sldImg" idx="2"/>
          </p:nvPr>
        </p:nvSpPr>
        <p:spPr>
          <a:xfrm>
            <a:off x="88900" y="744538"/>
            <a:ext cx="6621463" cy="3724275"/>
          </a:xfrm>
          <a:prstGeom prst="rect">
            <a:avLst/>
          </a:prstGeom>
          <a:noFill/>
          <a:ln w="12700">
            <a:solidFill>
              <a:prstClr val="black"/>
            </a:solidFill>
          </a:ln>
        </p:spPr>
        <p:txBody>
          <a:bodyPr vert="horz" lIns="91458" tIns="45729" rIns="91458" bIns="45729" rtlCol="0" anchor="ctr"/>
          <a:lstStyle/>
          <a:p>
            <a:pPr lvl="0"/>
            <a:endParaRPr lang="en-GB" noProof="0" dirty="0"/>
          </a:p>
        </p:txBody>
      </p:sp>
      <p:sp>
        <p:nvSpPr>
          <p:cNvPr id="5" name="Notes Placeholder 4"/>
          <p:cNvSpPr>
            <a:spLocks noGrp="1"/>
          </p:cNvSpPr>
          <p:nvPr>
            <p:ph type="body" sz="quarter" idx="3"/>
          </p:nvPr>
        </p:nvSpPr>
        <p:spPr>
          <a:xfrm>
            <a:off x="679609" y="4716383"/>
            <a:ext cx="5440046" cy="4468654"/>
          </a:xfrm>
          <a:prstGeom prst="rect">
            <a:avLst/>
          </a:prstGeom>
        </p:spPr>
        <p:txBody>
          <a:bodyPr vert="horz" lIns="91458" tIns="45729" rIns="91458" bIns="4572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31179"/>
            <a:ext cx="2947088" cy="497046"/>
          </a:xfrm>
          <a:prstGeom prst="rect">
            <a:avLst/>
          </a:prstGeom>
        </p:spPr>
        <p:txBody>
          <a:bodyPr vert="horz" lIns="91458" tIns="45729" rIns="91458" bIns="45729" rtlCol="0" anchor="b"/>
          <a:lstStyle>
            <a:lvl1pPr algn="l" fontAlgn="auto">
              <a:spcBef>
                <a:spcPts val="0"/>
              </a:spcBef>
              <a:spcAft>
                <a:spcPts val="0"/>
              </a:spcAft>
              <a:defRPr sz="12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3850587" y="9431179"/>
            <a:ext cx="2947088" cy="497046"/>
          </a:xfrm>
          <a:prstGeom prst="rect">
            <a:avLst/>
          </a:prstGeom>
        </p:spPr>
        <p:txBody>
          <a:bodyPr vert="horz" lIns="91458" tIns="45729" rIns="91458" bIns="45729" rtlCol="0" anchor="b"/>
          <a:lstStyle>
            <a:lvl1pPr algn="r" fontAlgn="auto">
              <a:spcBef>
                <a:spcPts val="0"/>
              </a:spcBef>
              <a:spcAft>
                <a:spcPts val="0"/>
              </a:spcAft>
              <a:defRPr sz="1200">
                <a:latin typeface="+mn-lt"/>
                <a:cs typeface="+mn-cs"/>
              </a:defRPr>
            </a:lvl1pPr>
          </a:lstStyle>
          <a:p>
            <a:pPr>
              <a:defRPr/>
            </a:pPr>
            <a:fld id="{9C7AEBB5-1597-49DD-A6F5-A997D1792379}" type="slidenum">
              <a:rPr lang="en-GB"/>
              <a:pPr>
                <a:defRPr/>
              </a:pPr>
              <a:t>‹#›</a:t>
            </a:fld>
            <a:endParaRPr lang="en-GB" dirty="0"/>
          </a:p>
        </p:txBody>
      </p:sp>
    </p:spTree>
    <p:extLst>
      <p:ext uri="{BB962C8B-B14F-4D97-AF65-F5344CB8AC3E}">
        <p14:creationId xmlns:p14="http://schemas.microsoft.com/office/powerpoint/2010/main" val="3639531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53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310EB1-8507-4343-A963-81058962B4B0}" type="slidenum">
              <a:rPr lang="en-GB">
                <a:cs typeface="Arial" charset="0"/>
              </a:rPr>
              <a:pPr fontAlgn="base">
                <a:spcBef>
                  <a:spcPct val="0"/>
                </a:spcBef>
                <a:spcAft>
                  <a:spcPct val="0"/>
                </a:spcAft>
                <a:defRPr/>
              </a:pPr>
              <a:t>1</a:t>
            </a:fld>
            <a:endParaRPr lang="en-GB"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1744A-5C0D-4AAA-ABE9-74CB5F115EF2}" type="slidenum">
              <a:rPr lang="en-GB">
                <a:cs typeface="Arial" charset="0"/>
              </a:rPr>
              <a:pPr fontAlgn="base">
                <a:spcBef>
                  <a:spcPct val="0"/>
                </a:spcBef>
                <a:spcAft>
                  <a:spcPct val="0"/>
                </a:spcAft>
                <a:defRPr/>
              </a:pPr>
              <a:t>16</a:t>
            </a:fld>
            <a:endParaRPr lang="en-GB" dirty="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91F528-2BDE-4768-B9FB-B8239D8C0B51}" type="slidenum">
              <a:rPr lang="en-GB">
                <a:cs typeface="Arial" charset="0"/>
              </a:rPr>
              <a:pPr fontAlgn="base">
                <a:spcBef>
                  <a:spcPct val="0"/>
                </a:spcBef>
                <a:spcAft>
                  <a:spcPct val="0"/>
                </a:spcAft>
                <a:defRPr/>
              </a:pPr>
              <a:t>18</a:t>
            </a:fld>
            <a:endParaRPr lang="en-GB" dirty="0">
              <a:cs typeface="Arial" charset="0"/>
            </a:endParaRPr>
          </a:p>
        </p:txBody>
      </p:sp>
    </p:spTree>
    <p:extLst>
      <p:ext uri="{BB962C8B-B14F-4D97-AF65-F5344CB8AC3E}">
        <p14:creationId xmlns:p14="http://schemas.microsoft.com/office/powerpoint/2010/main" val="682817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3BF2B-D409-4532-820F-B7B55021B48D}" type="slidenum">
              <a:rPr lang="en-GB">
                <a:cs typeface="Arial" charset="0"/>
              </a:rPr>
              <a:pPr fontAlgn="base">
                <a:spcBef>
                  <a:spcPct val="0"/>
                </a:spcBef>
                <a:spcAft>
                  <a:spcPct val="0"/>
                </a:spcAft>
                <a:defRPr/>
              </a:pPr>
              <a:t>19</a:t>
            </a:fld>
            <a:endParaRPr lang="en-GB" dirty="0">
              <a:cs typeface="Arial" charset="0"/>
            </a:endParaRPr>
          </a:p>
        </p:txBody>
      </p:sp>
    </p:spTree>
    <p:extLst>
      <p:ext uri="{BB962C8B-B14F-4D97-AF65-F5344CB8AC3E}">
        <p14:creationId xmlns:p14="http://schemas.microsoft.com/office/powerpoint/2010/main" val="214396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71744A-5C0D-4AAA-ABE9-74CB5F115EF2}" type="slidenum">
              <a:rPr lang="en-GB">
                <a:cs typeface="Arial" charset="0"/>
              </a:rPr>
              <a:pPr fontAlgn="base">
                <a:spcBef>
                  <a:spcPct val="0"/>
                </a:spcBef>
                <a:spcAft>
                  <a:spcPct val="0"/>
                </a:spcAft>
                <a:defRPr/>
              </a:pPr>
              <a:t>20</a:t>
            </a:fld>
            <a:endParaRPr lang="en-GB" dirty="0">
              <a:cs typeface="Arial" charset="0"/>
            </a:endParaRPr>
          </a:p>
        </p:txBody>
      </p:sp>
    </p:spTree>
    <p:extLst>
      <p:ext uri="{BB962C8B-B14F-4D97-AF65-F5344CB8AC3E}">
        <p14:creationId xmlns:p14="http://schemas.microsoft.com/office/powerpoint/2010/main" val="411111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20944B-9B8D-403D-AD48-7ABACABB35C7}" type="slidenum">
              <a:rPr lang="en-GB">
                <a:cs typeface="Arial" charset="0"/>
              </a:rPr>
              <a:pPr fontAlgn="base">
                <a:spcBef>
                  <a:spcPct val="0"/>
                </a:spcBef>
                <a:spcAft>
                  <a:spcPct val="0"/>
                </a:spcAft>
                <a:defRPr/>
              </a:pPr>
              <a:t>2</a:t>
            </a:fld>
            <a:endParaRPr lang="en-GB" dirty="0">
              <a:cs typeface="Arial" charset="0"/>
            </a:endParaRPr>
          </a:p>
        </p:txBody>
      </p:sp>
    </p:spTree>
    <p:extLst>
      <p:ext uri="{BB962C8B-B14F-4D97-AF65-F5344CB8AC3E}">
        <p14:creationId xmlns:p14="http://schemas.microsoft.com/office/powerpoint/2010/main" val="334821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562DBB-8831-4431-8204-BADD926E38B3}" type="slidenum">
              <a:rPr lang="en-GB">
                <a:cs typeface="Arial" charset="0"/>
              </a:rPr>
              <a:pPr fontAlgn="base">
                <a:spcBef>
                  <a:spcPct val="0"/>
                </a:spcBef>
                <a:spcAft>
                  <a:spcPct val="0"/>
                </a:spcAft>
                <a:defRPr/>
              </a:pPr>
              <a:t>5</a:t>
            </a:fld>
            <a:endParaRPr lang="en-GB" dirty="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20944B-9B8D-403D-AD48-7ABACABB35C7}" type="slidenum">
              <a:rPr lang="en-GB">
                <a:cs typeface="Arial" charset="0"/>
              </a:rPr>
              <a:pPr fontAlgn="base">
                <a:spcBef>
                  <a:spcPct val="0"/>
                </a:spcBef>
                <a:spcAft>
                  <a:spcPct val="0"/>
                </a:spcAft>
                <a:defRPr/>
              </a:pPr>
              <a:t>7</a:t>
            </a:fld>
            <a:endParaRPr lang="en-GB" dirty="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FBF865-D836-403B-9E35-81A74C8E80C3}" type="slidenum">
              <a:rPr lang="en-GB">
                <a:cs typeface="Arial" charset="0"/>
              </a:rPr>
              <a:pPr fontAlgn="base">
                <a:spcBef>
                  <a:spcPct val="0"/>
                </a:spcBef>
                <a:spcAft>
                  <a:spcPct val="0"/>
                </a:spcAft>
                <a:defRPr/>
              </a:pPr>
              <a:t>8</a:t>
            </a:fld>
            <a:endParaRPr lang="en-GB"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20944B-9B8D-403D-AD48-7ABACABB35C7}" type="slidenum">
              <a:rPr lang="en-GB">
                <a:cs typeface="Arial" charset="0"/>
              </a:rPr>
              <a:pPr fontAlgn="base">
                <a:spcBef>
                  <a:spcPct val="0"/>
                </a:spcBef>
                <a:spcAft>
                  <a:spcPct val="0"/>
                </a:spcAft>
                <a:defRPr/>
              </a:pPr>
              <a:t>10</a:t>
            </a:fld>
            <a:endParaRPr lang="en-GB" dirty="0">
              <a:cs typeface="Arial" charset="0"/>
            </a:endParaRPr>
          </a:p>
        </p:txBody>
      </p:sp>
    </p:spTree>
    <p:extLst>
      <p:ext uri="{BB962C8B-B14F-4D97-AF65-F5344CB8AC3E}">
        <p14:creationId xmlns:p14="http://schemas.microsoft.com/office/powerpoint/2010/main" val="169175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FBF865-D836-403B-9E35-81A74C8E80C3}" type="slidenum">
              <a:rPr lang="en-GB">
                <a:cs typeface="Arial" charset="0"/>
              </a:rPr>
              <a:pPr fontAlgn="base">
                <a:spcBef>
                  <a:spcPct val="0"/>
                </a:spcBef>
                <a:spcAft>
                  <a:spcPct val="0"/>
                </a:spcAft>
                <a:defRPr/>
              </a:pPr>
              <a:t>11</a:t>
            </a:fld>
            <a:endParaRPr lang="en-GB" dirty="0">
              <a:cs typeface="Arial" charset="0"/>
            </a:endParaRPr>
          </a:p>
        </p:txBody>
      </p:sp>
    </p:spTree>
    <p:extLst>
      <p:ext uri="{BB962C8B-B14F-4D97-AF65-F5344CB8AC3E}">
        <p14:creationId xmlns:p14="http://schemas.microsoft.com/office/powerpoint/2010/main" val="274437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91F528-2BDE-4768-B9FB-B8239D8C0B51}" type="slidenum">
              <a:rPr lang="en-GB">
                <a:cs typeface="Arial" charset="0"/>
              </a:rPr>
              <a:pPr fontAlgn="base">
                <a:spcBef>
                  <a:spcPct val="0"/>
                </a:spcBef>
                <a:spcAft>
                  <a:spcPct val="0"/>
                </a:spcAft>
                <a:defRPr/>
              </a:pPr>
              <a:t>14</a:t>
            </a:fld>
            <a:endParaRPr lang="en-GB"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90488" y="744538"/>
            <a:ext cx="6618287" cy="3724275"/>
          </a:xfrm>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023BF2B-D409-4532-820F-B7B55021B48D}" type="slidenum">
              <a:rPr lang="en-GB">
                <a:cs typeface="Arial" charset="0"/>
              </a:rPr>
              <a:pPr fontAlgn="base">
                <a:spcBef>
                  <a:spcPct val="0"/>
                </a:spcBef>
                <a:spcAft>
                  <a:spcPct val="0"/>
                </a:spcAft>
                <a:defRPr/>
              </a:pPr>
              <a:t>15</a:t>
            </a:fld>
            <a:endParaRPr lang="en-GB"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72DC9D7-9D57-4717-B1ED-494840527E2B}" type="datetimeFigureOut">
              <a:rPr lang="en-GB"/>
              <a:pPr>
                <a:defRPr/>
              </a:pPr>
              <a:t>29/11/2023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BD87829-A795-424F-9731-3B8B9BC46C48}"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D02DBA3-5D1B-44FC-BBB4-CD1E40248EA6}" type="datetimeFigureOut">
              <a:rPr lang="en-GB"/>
              <a:pPr>
                <a:defRPr/>
              </a:pPr>
              <a:t>29/11/2023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592B0250-01AF-46CD-8F69-7E880C32C9D5}"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E717280-4E3D-42CD-827B-AF9195750897}" type="datetimeFigureOut">
              <a:rPr lang="en-GB"/>
              <a:pPr>
                <a:defRPr/>
              </a:pPr>
              <a:t>29/11/2023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8453647C-2461-446D-8366-623AB9C0EB00}" type="slidenum">
              <a:rPr lang="en-GB"/>
              <a:pPr>
                <a:defRPr/>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73466A0-8993-44C4-880F-83811825D024}" type="datetimeFigureOut">
              <a:rPr lang="en-GB"/>
              <a:pPr>
                <a:defRPr/>
              </a:pPr>
              <a:t>29/11/2023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56B87CFC-446F-4DC7-A892-7FB63AC493A3}" type="slidenum">
              <a:rPr lang="en-GB"/>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CBADDE3-A94B-4060-ACAB-31D644056169}" type="datetimeFigureOut">
              <a:rPr lang="en-GB"/>
              <a:pPr>
                <a:defRPr/>
              </a:pPr>
              <a:t>29/11/2023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0AAD2057-A639-421F-9C4E-F16D67E79086}" type="slidenum">
              <a:rPr lang="en-GB"/>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4BD7B8F-56B5-4B86-A780-6CE9EAB1AAF9}" type="datetimeFigureOut">
              <a:rPr lang="en-GB"/>
              <a:pPr>
                <a:defRPr/>
              </a:pPr>
              <a:t>29/11/2023</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5D789A4C-3E80-4BE4-B470-7FF82D47A825}"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9A8FAF9F-78B5-42AB-8A9A-0D2ADBD886B8}" type="datetimeFigureOut">
              <a:rPr lang="en-GB"/>
              <a:pPr>
                <a:defRPr/>
              </a:pPr>
              <a:t>29/11/2023</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1BE691B0-C5BF-4095-BC0F-70532096AD23}"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E3A6003D-5930-4E07-8210-F0AE86095E23}" type="datetimeFigureOut">
              <a:rPr lang="en-GB"/>
              <a:pPr>
                <a:defRPr/>
              </a:pPr>
              <a:t>29/11/2023</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080433F8-4F9A-418C-8BD4-9B77E51A97D3}"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7AC607-F0C7-42E1-AFBE-9681251B6C0B}" type="datetimeFigureOut">
              <a:rPr lang="en-GB"/>
              <a:pPr>
                <a:defRPr/>
              </a:pPr>
              <a:t>29/11/2023</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95F830FE-4937-4383-AD28-EAD298311E98}"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B539C4C-49D8-431C-9807-11EEEEA25EEC}" type="datetimeFigureOut">
              <a:rPr lang="en-GB"/>
              <a:pPr>
                <a:defRPr/>
              </a:pPr>
              <a:t>29/11/2023</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ABF5D18D-9277-489B-A77E-E30AD3F993CE}"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1AD61C-EAB9-4CA2-9ED7-278CC5D8E19E}" type="datetimeFigureOut">
              <a:rPr lang="en-GB"/>
              <a:pPr>
                <a:defRPr/>
              </a:pPr>
              <a:t>29/11/2023</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DE5149FC-6F63-4463-A32C-82688CB7E1A2}"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E1077EE-79A7-4C24-A21C-90DD94C06C28}" type="datetimeFigureOut">
              <a:rPr lang="en-GB"/>
              <a:pPr>
                <a:defRPr/>
              </a:pPr>
              <a:t>29/11/2023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C63E1F2-B4F0-4C02-B4F3-C0032A7265F9}"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sallyannmelia.com/one-page-christmas-nativity-scri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stcuthbertsk.org/"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80" name="Freeform: Shape 1537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382" name="Group 1538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38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endParaRPr lang="en-GB"/>
            </a:p>
          </p:txBody>
        </p:sp>
        <p:sp>
          <p:nvSpPr>
            <p:cNvPr id="1538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txBody>
            <a:bodyPr/>
            <a:lstStyle/>
            <a:p>
              <a:endParaRPr lang="en-GB"/>
            </a:p>
          </p:txBody>
        </p:sp>
        <p:sp>
          <p:nvSpPr>
            <p:cNvPr id="1538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txBody>
            <a:bodyPr/>
            <a:lstStyle/>
            <a:p>
              <a:endParaRPr lang="en-GB"/>
            </a:p>
          </p:txBody>
        </p:sp>
        <p:sp>
          <p:nvSpPr>
            <p:cNvPr id="1538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endParaRPr lang="en-GB"/>
            </a:p>
          </p:txBody>
        </p:sp>
        <p:sp>
          <p:nvSpPr>
            <p:cNvPr id="1538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endParaRPr lang="en-GB"/>
            </a:p>
          </p:txBody>
        </p:sp>
        <p:sp>
          <p:nvSpPr>
            <p:cNvPr id="1538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lstStyle/>
            <a:p>
              <a:endParaRPr lang="en-GB"/>
            </a:p>
          </p:txBody>
        </p:sp>
      </p:gr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4523447" y="1286802"/>
            <a:ext cx="4808008" cy="3606006"/>
          </a:xfrm>
          <a:prstGeom prst="rect">
            <a:avLst/>
          </a:prstGeom>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12" r="10296"/>
          <a:stretch/>
        </p:blipFill>
        <p:spPr bwMode="auto">
          <a:xfrm rot="10800000">
            <a:off x="8730454" y="685800"/>
            <a:ext cx="2130425" cy="1947863"/>
          </a:xfrm>
          <a:prstGeom prst="rect">
            <a:avLst/>
          </a:prstGeom>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8382726" y="2988735"/>
            <a:ext cx="2840567" cy="2130425"/>
          </a:xfrm>
          <a:prstGeom prst="rect">
            <a:avLst/>
          </a:prstGeom>
          <a:extLst>
            <a:ext uri="{909E8E84-426E-40DD-AFC4-6F175D3DCCD1}">
              <a14:hiddenFill xmlns:a14="http://schemas.microsoft.com/office/drawing/2010/main">
                <a:solidFill>
                  <a:srgbClr val="FFFFFF"/>
                </a:solidFill>
              </a14:hiddenFill>
            </a:ext>
          </a:extLst>
        </p:spPr>
      </p:pic>
      <p:sp>
        <p:nvSpPr>
          <p:cNvPr id="15361" name="Title 1"/>
          <p:cNvSpPr>
            <a:spLocks noGrp="1"/>
          </p:cNvSpPr>
          <p:nvPr>
            <p:ph type="title"/>
          </p:nvPr>
        </p:nvSpPr>
        <p:spPr>
          <a:xfrm>
            <a:off x="535020" y="685800"/>
            <a:ext cx="2780271" cy="5105400"/>
          </a:xfrm>
        </p:spPr>
        <p:txBody>
          <a:bodyPr vert="horz" lIns="91440" tIns="45720" rIns="91440" bIns="45720" rtlCol="0">
            <a:normAutofit/>
          </a:bodyPr>
          <a:lstStyle/>
          <a:p>
            <a:pPr eaLnBrk="1" hangingPunct="1"/>
            <a:r>
              <a:rPr lang="en-US" sz="4000" b="1" kern="1200" dirty="0">
                <a:solidFill>
                  <a:srgbClr val="FFFFFF"/>
                </a:solidFill>
                <a:latin typeface="+mj-lt"/>
                <a:ea typeface="+mj-ea"/>
                <a:cs typeface="+mj-cs"/>
              </a:rPr>
              <a:t>Nursery Curriculum  </a:t>
            </a:r>
            <a:br>
              <a:rPr lang="en-US" sz="4000" b="1" kern="1200" dirty="0">
                <a:solidFill>
                  <a:srgbClr val="FFFFFF"/>
                </a:solidFill>
                <a:latin typeface="+mj-lt"/>
                <a:ea typeface="+mj-ea"/>
                <a:cs typeface="+mj-cs"/>
              </a:rPr>
            </a:br>
            <a:r>
              <a:rPr lang="en-US" sz="4000" b="1" dirty="0">
                <a:solidFill>
                  <a:srgbClr val="FFFFFF"/>
                </a:solidFill>
              </a:rPr>
              <a:t>November</a:t>
            </a:r>
            <a:r>
              <a:rPr lang="en-US" sz="4000" b="1" kern="1200" dirty="0">
                <a:solidFill>
                  <a:srgbClr val="FFFFFF"/>
                </a:solidFill>
                <a:latin typeface="+mj-lt"/>
                <a:ea typeface="+mj-ea"/>
                <a:cs typeface="+mj-cs"/>
              </a:rPr>
              <a:t>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21" name="Rectangle 1742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2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09" name="Title 1"/>
          <p:cNvSpPr>
            <a:spLocks noGrp="1"/>
          </p:cNvSpPr>
          <p:nvPr>
            <p:ph type="title"/>
          </p:nvPr>
        </p:nvSpPr>
        <p:spPr>
          <a:xfrm>
            <a:off x="2513753" y="200509"/>
            <a:ext cx="7164493" cy="1325563"/>
          </a:xfrm>
        </p:spPr>
        <p:txBody>
          <a:bodyPr>
            <a:normAutofit/>
          </a:bodyPr>
          <a:lstStyle/>
          <a:p>
            <a:r>
              <a:rPr lang="en-GB" sz="2400" dirty="0">
                <a:latin typeface="Comic Sans MS" pitchFamily="66" charset="0"/>
              </a:rPr>
              <a:t>The topics we focused on to start our Nursery Journey were ‘Myself’, Autumn, Halloween.</a:t>
            </a:r>
            <a:endParaRPr lang="en-GB" sz="2400" dirty="0"/>
          </a:p>
        </p:txBody>
      </p:sp>
      <p:sp>
        <p:nvSpPr>
          <p:cNvPr id="3" name="Content Placeholder 2"/>
          <p:cNvSpPr>
            <a:spLocks noGrp="1"/>
          </p:cNvSpPr>
          <p:nvPr>
            <p:ph idx="1"/>
          </p:nvPr>
        </p:nvSpPr>
        <p:spPr>
          <a:xfrm>
            <a:off x="4387515" y="2022601"/>
            <a:ext cx="7161017" cy="4154361"/>
          </a:xfrm>
        </p:spPr>
        <p:txBody>
          <a:bodyPr rtlCol="0">
            <a:normAutofit/>
          </a:bodyPr>
          <a:lstStyle/>
          <a:p>
            <a:pPr marL="0" indent="0" eaLnBrk="1" fontAlgn="auto" hangingPunct="1">
              <a:spcAft>
                <a:spcPts val="0"/>
              </a:spcAft>
              <a:buNone/>
              <a:defRPr/>
            </a:pPr>
            <a:endParaRPr lang="en-GB" sz="2000" b="1" dirty="0">
              <a:latin typeface="Comic Sans MS" panose="030F0702030302020204" pitchFamily="66" charset="0"/>
            </a:endParaRPr>
          </a:p>
          <a:p>
            <a:pPr eaLnBrk="1" fontAlgn="auto" hangingPunct="1">
              <a:spcAft>
                <a:spcPts val="0"/>
              </a:spcAft>
              <a:defRPr/>
            </a:pPr>
            <a:endParaRPr lang="en-GB" sz="2000" dirty="0">
              <a:latin typeface="Comic Sans MS" pitchFamily="66" charset="0"/>
            </a:endParaRPr>
          </a:p>
        </p:txBody>
      </p:sp>
      <p:pic>
        <p:nvPicPr>
          <p:cNvPr id="2" name="Picture 1" descr="A picture containing bedroom, toy, colorful, decorated&#10;&#10;Description automatically generated">
            <a:extLst>
              <a:ext uri="{FF2B5EF4-FFF2-40B4-BE49-F238E27FC236}">
                <a16:creationId xmlns:a16="http://schemas.microsoft.com/office/drawing/2014/main" id="{9E7CBA23-9062-0F92-E7B3-FE48924FC63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60136" y="3349851"/>
            <a:ext cx="2504276" cy="2504276"/>
          </a:xfrm>
          <a:prstGeom prst="rect">
            <a:avLst/>
          </a:prstGeom>
        </p:spPr>
      </p:pic>
      <p:pic>
        <p:nvPicPr>
          <p:cNvPr id="4" name="Picture 6" descr="Kids Playing Stock Illustrations – 45,514 Kids Playing Stock Illustrations,  Vectors &amp;amp; Clipart - Dreamstime">
            <a:extLst>
              <a:ext uri="{FF2B5EF4-FFF2-40B4-BE49-F238E27FC236}">
                <a16:creationId xmlns:a16="http://schemas.microsoft.com/office/drawing/2014/main" id="{9C5E5BC6-B38C-2DC1-4EBD-C4C8A6EFC8E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0528" y="1236676"/>
            <a:ext cx="5057553" cy="2528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92A0B8-0EBD-DAC4-1971-D1B72B1A13F1}"/>
              </a:ext>
            </a:extLst>
          </p:cNvPr>
          <p:cNvSpPr txBox="1"/>
          <p:nvPr/>
        </p:nvSpPr>
        <p:spPr>
          <a:xfrm>
            <a:off x="4108576" y="4420995"/>
            <a:ext cx="6068998" cy="1200329"/>
          </a:xfrm>
          <a:prstGeom prst="rect">
            <a:avLst/>
          </a:prstGeom>
          <a:noFill/>
        </p:spPr>
        <p:txBody>
          <a:bodyPr wrap="square">
            <a:spAutoFit/>
          </a:bodyPr>
          <a:lstStyle/>
          <a:p>
            <a:r>
              <a:rPr lang="en-GB" sz="2400" dirty="0">
                <a:latin typeface="Comic Sans MS" panose="030F0702030302020204" pitchFamily="66" charset="0"/>
              </a:rPr>
              <a:t>The topics we will be looking at this term are: Bonfire Night, Pirates, Birthdays, Christmas and The Christmas Story.</a:t>
            </a:r>
            <a:endParaRPr lang="en-GB" sz="2400" dirty="0"/>
          </a:p>
        </p:txBody>
      </p:sp>
    </p:spTree>
    <p:extLst>
      <p:ext uri="{BB962C8B-B14F-4D97-AF65-F5344CB8AC3E}">
        <p14:creationId xmlns:p14="http://schemas.microsoft.com/office/powerpoint/2010/main" val="223059344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0" name="Rectangle 1946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2" name="Freeform: Shape 1947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74" name="Freeform: Shape 1947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7" name="Title 1"/>
          <p:cNvSpPr>
            <a:spLocks noGrp="1"/>
          </p:cNvSpPr>
          <p:nvPr>
            <p:ph type="title"/>
          </p:nvPr>
        </p:nvSpPr>
        <p:spPr>
          <a:xfrm>
            <a:off x="566057" y="500062"/>
            <a:ext cx="5529943" cy="1325563"/>
          </a:xfrm>
        </p:spPr>
        <p:txBody>
          <a:bodyPr>
            <a:normAutofit/>
          </a:bodyPr>
          <a:lstStyle/>
          <a:p>
            <a:pPr eaLnBrk="1" hangingPunct="1"/>
            <a:r>
              <a:rPr lang="en-GB" sz="4000" b="1" dirty="0">
                <a:latin typeface="Comic Sans MS" pitchFamily="66" charset="0"/>
              </a:rPr>
              <a:t>Phonics, Maths and Literacy Sessions</a:t>
            </a:r>
          </a:p>
        </p:txBody>
      </p:sp>
      <p:sp>
        <p:nvSpPr>
          <p:cNvPr id="19458" name="Content Placeholder 2"/>
          <p:cNvSpPr>
            <a:spLocks noGrp="1"/>
          </p:cNvSpPr>
          <p:nvPr>
            <p:ph idx="1"/>
          </p:nvPr>
        </p:nvSpPr>
        <p:spPr>
          <a:xfrm>
            <a:off x="838199" y="1825625"/>
            <a:ext cx="4128169" cy="3399518"/>
          </a:xfrm>
        </p:spPr>
        <p:txBody>
          <a:bodyPr>
            <a:normAutofit/>
          </a:bodyPr>
          <a:lstStyle/>
          <a:p>
            <a:pPr marL="0" indent="0" eaLnBrk="1" hangingPunct="1">
              <a:buNone/>
            </a:pPr>
            <a:endParaRPr lang="en-GB" sz="1900" dirty="0">
              <a:latin typeface="Comic Sans MS" pitchFamily="66" charset="0"/>
            </a:endParaRPr>
          </a:p>
          <a:p>
            <a:pPr marL="0" indent="0" eaLnBrk="1" hangingPunct="1">
              <a:buNone/>
            </a:pPr>
            <a:endParaRPr lang="en-GB" sz="1900" dirty="0">
              <a:latin typeface="Comic Sans MS" pitchFamily="66" charset="0"/>
            </a:endParaRPr>
          </a:p>
          <a:p>
            <a:pPr eaLnBrk="1" hangingPunct="1"/>
            <a:endParaRPr lang="en-GB" sz="1900" dirty="0"/>
          </a:p>
        </p:txBody>
      </p:sp>
      <p:sp>
        <p:nvSpPr>
          <p:cNvPr id="3" name="TextBox 2">
            <a:extLst>
              <a:ext uri="{FF2B5EF4-FFF2-40B4-BE49-F238E27FC236}">
                <a16:creationId xmlns:a16="http://schemas.microsoft.com/office/drawing/2014/main" id="{4A82F94A-A8B8-B9FA-67FE-557ED7C3CD14}"/>
              </a:ext>
            </a:extLst>
          </p:cNvPr>
          <p:cNvSpPr txBox="1"/>
          <p:nvPr/>
        </p:nvSpPr>
        <p:spPr>
          <a:xfrm>
            <a:off x="566057" y="2212452"/>
            <a:ext cx="4007719" cy="3641318"/>
          </a:xfrm>
          <a:prstGeom prst="rect">
            <a:avLst/>
          </a:prstGeom>
          <a:noFill/>
        </p:spPr>
        <p:txBody>
          <a:bodyPr wrap="square">
            <a:spAutoFit/>
          </a:bodyPr>
          <a:lstStyle/>
          <a:p>
            <a:pPr eaLnBrk="1" hangingPunct="1">
              <a:lnSpc>
                <a:spcPct val="80000"/>
              </a:lnSpc>
            </a:pPr>
            <a:r>
              <a:rPr lang="en-GB" sz="2400" dirty="0">
                <a:latin typeface="Comic Sans MS" pitchFamily="66" charset="0"/>
              </a:rPr>
              <a:t>The children have a daily Phonics, Maths and Literacy session.  </a:t>
            </a:r>
          </a:p>
          <a:p>
            <a:pPr eaLnBrk="1" hangingPunct="1">
              <a:lnSpc>
                <a:spcPct val="80000"/>
              </a:lnSpc>
            </a:pPr>
            <a:endParaRPr lang="en-GB" sz="2400" dirty="0">
              <a:latin typeface="Comic Sans MS" pitchFamily="66" charset="0"/>
            </a:endParaRPr>
          </a:p>
          <a:p>
            <a:pPr eaLnBrk="1" hangingPunct="1">
              <a:lnSpc>
                <a:spcPct val="80000"/>
              </a:lnSpc>
            </a:pPr>
            <a:r>
              <a:rPr lang="en-GB" sz="2400" dirty="0">
                <a:latin typeface="Comic Sans MS" pitchFamily="66" charset="0"/>
              </a:rPr>
              <a:t>The sessions are very short and interactive. </a:t>
            </a:r>
          </a:p>
          <a:p>
            <a:pPr eaLnBrk="1" hangingPunct="1">
              <a:lnSpc>
                <a:spcPct val="80000"/>
              </a:lnSpc>
            </a:pPr>
            <a:endParaRPr lang="en-GB" sz="2400" dirty="0">
              <a:latin typeface="Comic Sans MS" pitchFamily="66" charset="0"/>
            </a:endParaRPr>
          </a:p>
          <a:p>
            <a:pPr eaLnBrk="1" hangingPunct="1">
              <a:lnSpc>
                <a:spcPct val="80000"/>
              </a:lnSpc>
            </a:pPr>
            <a:r>
              <a:rPr lang="en-GB" sz="2400" dirty="0">
                <a:latin typeface="Comic Sans MS" pitchFamily="66" charset="0"/>
              </a:rPr>
              <a:t>We differentiate the teaching so that all of the children can access the teaching and everyone can make progress.</a:t>
            </a:r>
          </a:p>
        </p:txBody>
      </p:sp>
      <p:pic>
        <p:nvPicPr>
          <p:cNvPr id="4" name="Picture 6" descr="Image result for abc jolly phonics">
            <a:extLst>
              <a:ext uri="{FF2B5EF4-FFF2-40B4-BE49-F238E27FC236}">
                <a16:creationId xmlns:a16="http://schemas.microsoft.com/office/drawing/2014/main" id="{86089377-C9F5-EA21-DBEC-68FB2038C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398" y="4486476"/>
            <a:ext cx="17811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numbers 123">
            <a:extLst>
              <a:ext uri="{FF2B5EF4-FFF2-40B4-BE49-F238E27FC236}">
                <a16:creationId xmlns:a16="http://schemas.microsoft.com/office/drawing/2014/main" id="{826F78D5-3332-5FB4-2943-BE671A256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38" y="1162843"/>
            <a:ext cx="3495675"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jolly phonics a">
            <a:extLst>
              <a:ext uri="{FF2B5EF4-FFF2-40B4-BE49-F238E27FC236}">
                <a16:creationId xmlns:a16="http://schemas.microsoft.com/office/drawing/2014/main" id="{B6C743D5-3A84-945A-FF7B-60AF901265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9391" y="4438851"/>
            <a:ext cx="184785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05690"/>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sign of the cross">
            <a:extLst>
              <a:ext uri="{FF2B5EF4-FFF2-40B4-BE49-F238E27FC236}">
                <a16:creationId xmlns:a16="http://schemas.microsoft.com/office/drawing/2014/main" id="{CC6E8514-77B3-4ED7-BE59-9B9ABA8899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96249" y="1436725"/>
            <a:ext cx="3362671" cy="5239512"/>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3" name="Freeform: Shape 3082">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B1607C-C72A-4DE4-8498-1C92626DDE3E}"/>
              </a:ext>
            </a:extLst>
          </p:cNvPr>
          <p:cNvSpPr>
            <a:spLocks noGrp="1"/>
          </p:cNvSpPr>
          <p:nvPr>
            <p:ph type="title"/>
          </p:nvPr>
        </p:nvSpPr>
        <p:spPr>
          <a:xfrm>
            <a:off x="1006921" y="111125"/>
            <a:ext cx="4948428" cy="2651200"/>
          </a:xfrm>
        </p:spPr>
        <p:txBody>
          <a:bodyPr vert="horz" lIns="91440" tIns="45720" rIns="91440" bIns="45720" rtlCol="0" anchor="t">
            <a:normAutofit/>
          </a:bodyPr>
          <a:lstStyle/>
          <a:p>
            <a:pPr eaLnBrk="1" hangingPunct="1"/>
            <a:r>
              <a:rPr lang="en-US" sz="4000" b="1" kern="1200" dirty="0">
                <a:solidFill>
                  <a:schemeClr val="tx1"/>
                </a:solidFill>
                <a:latin typeface="Comic Sans MS" panose="030F0702030302020204" pitchFamily="66" charset="0"/>
              </a:rPr>
              <a:t>Religious Education</a:t>
            </a:r>
            <a:r>
              <a:rPr lang="en-US" sz="4000" b="1" kern="1200" dirty="0">
                <a:solidFill>
                  <a:schemeClr val="tx1"/>
                </a:solidFill>
                <a:latin typeface="+mj-lt"/>
                <a:ea typeface="+mj-ea"/>
                <a:cs typeface="+mj-cs"/>
              </a:rPr>
              <a:t>.</a:t>
            </a:r>
          </a:p>
        </p:txBody>
      </p:sp>
      <p:sp>
        <p:nvSpPr>
          <p:cNvPr id="3" name="Text Placeholder 2">
            <a:extLst>
              <a:ext uri="{FF2B5EF4-FFF2-40B4-BE49-F238E27FC236}">
                <a16:creationId xmlns:a16="http://schemas.microsoft.com/office/drawing/2014/main" id="{2C9EFD3C-5F86-4C2C-93DB-999EB4566DC9}"/>
              </a:ext>
            </a:extLst>
          </p:cNvPr>
          <p:cNvSpPr>
            <a:spLocks noGrp="1"/>
          </p:cNvSpPr>
          <p:nvPr>
            <p:ph type="body" idx="1"/>
          </p:nvPr>
        </p:nvSpPr>
        <p:spPr>
          <a:xfrm>
            <a:off x="219938" y="3055717"/>
            <a:ext cx="6228080" cy="3017550"/>
          </a:xfrm>
        </p:spPr>
        <p:txBody>
          <a:bodyPr vert="horz" lIns="91440" tIns="45720" rIns="91440" bIns="45720" rtlCol="0" anchor="b">
            <a:noAutofit/>
          </a:bodyPr>
          <a:lstStyle/>
          <a:p>
            <a:pPr eaLnBrk="1" hangingPunct="1"/>
            <a:r>
              <a:rPr lang="en-US" sz="1800" b="0" kern="1200" dirty="0">
                <a:solidFill>
                  <a:schemeClr val="tx1"/>
                </a:solidFill>
                <a:effectLst/>
                <a:latin typeface="+mn-lt"/>
                <a:ea typeface="+mn-ea"/>
                <a:cs typeface="+mn-cs"/>
              </a:rPr>
              <a:t>Religious Education and Collective Worship are very important parts of our curriculum, as well as being integral to our spiritual life in school. We’d like to outline the things which happen in our EYFS so that you can support your child on their spiritual journey through school.</a:t>
            </a:r>
          </a:p>
          <a:p>
            <a:pPr lvl="0" eaLnBrk="1" hangingPunct="1"/>
            <a:endParaRPr lang="en-US" sz="1800" b="0" kern="1200" dirty="0">
              <a:solidFill>
                <a:schemeClr val="tx1"/>
              </a:solidFill>
              <a:effectLst/>
              <a:latin typeface="+mn-lt"/>
              <a:ea typeface="+mn-ea"/>
              <a:cs typeface="+mn-cs"/>
            </a:endParaRPr>
          </a:p>
          <a:p>
            <a:pPr lvl="0" eaLnBrk="1" hangingPunct="1"/>
            <a:r>
              <a:rPr lang="en-US" sz="1800" b="0" kern="1200" dirty="0">
                <a:solidFill>
                  <a:schemeClr val="tx1"/>
                </a:solidFill>
                <a:effectLst/>
                <a:latin typeface="+mn-lt"/>
                <a:ea typeface="+mn-ea"/>
                <a:cs typeface="+mn-cs"/>
              </a:rPr>
              <a:t>Nursery cover some of the topics in the “Come and See” RE Curriculum:</a:t>
            </a:r>
            <a:r>
              <a:rPr lang="en-US" sz="1800" b="1" kern="1200" dirty="0">
                <a:solidFill>
                  <a:schemeClr val="tx1"/>
                </a:solidFill>
                <a:latin typeface="+mn-lt"/>
                <a:ea typeface="+mn-ea"/>
                <a:cs typeface="+mn-cs"/>
              </a:rPr>
              <a:t> </a:t>
            </a:r>
            <a:r>
              <a:rPr lang="en-US" sz="1800" kern="1200" dirty="0">
                <a:solidFill>
                  <a:schemeClr val="tx1"/>
                </a:solidFill>
                <a:effectLst/>
                <a:latin typeface="+mn-lt"/>
                <a:ea typeface="+mn-ea"/>
                <a:cs typeface="+mn-cs"/>
              </a:rPr>
              <a:t>“Myself”, “Birthday”, “Celebrating”, “Growing” and “Our World”. We also learn about Islam and Judaism</a:t>
            </a:r>
            <a:endParaRPr lang="en-US" sz="1800" kern="1200" dirty="0">
              <a:solidFill>
                <a:schemeClr val="tx1"/>
              </a:solidFill>
              <a:latin typeface="+mn-lt"/>
              <a:ea typeface="+mn-ea"/>
              <a:cs typeface="+mn-cs"/>
            </a:endParaRPr>
          </a:p>
          <a:p>
            <a:pPr eaLnBrk="1" hangingPunct="1"/>
            <a:endParaRPr lang="en-US" sz="1800" b="1" kern="1200" dirty="0">
              <a:solidFill>
                <a:schemeClr val="tx1"/>
              </a:solidFill>
              <a:effectLst/>
              <a:latin typeface="+mn-lt"/>
              <a:ea typeface="+mn-ea"/>
              <a:cs typeface="+mn-cs"/>
            </a:endParaRPr>
          </a:p>
          <a:p>
            <a:pPr lvl="0" eaLnBrk="1" hangingPunct="1"/>
            <a:r>
              <a:rPr lang="en-US" sz="1800" b="0" kern="1200" dirty="0">
                <a:solidFill>
                  <a:schemeClr val="tx1"/>
                </a:solidFill>
                <a:effectLst/>
                <a:latin typeface="+mn-lt"/>
                <a:ea typeface="+mn-ea"/>
                <a:cs typeface="+mn-cs"/>
              </a:rPr>
              <a:t>We make the Sign of the Cross before every prayer. We use the words  “From my head to my heart, from my shoulder to my shoulder, I love you Lord Jesus”.                                        </a:t>
            </a:r>
          </a:p>
          <a:p>
            <a:pPr lvl="0" eaLnBrk="1" hangingPunct="1"/>
            <a:endParaRPr lang="en-US" sz="1800" dirty="0">
              <a:solidFill>
                <a:schemeClr val="tx1"/>
              </a:solidFill>
            </a:endParaRPr>
          </a:p>
          <a:p>
            <a:pPr lvl="0" eaLnBrk="1" hangingPunct="1"/>
            <a:r>
              <a:rPr lang="en-US" sz="1800" b="0" kern="1200" dirty="0">
                <a:solidFill>
                  <a:schemeClr val="tx1"/>
                </a:solidFill>
                <a:effectLst/>
                <a:latin typeface="+mn-lt"/>
                <a:ea typeface="+mn-ea"/>
                <a:cs typeface="+mn-cs"/>
              </a:rPr>
              <a:t>  In the Summer term we move on to using the traditional words, “In the name of the Father,  and of the Son, and of the Holy Spirit</a:t>
            </a:r>
            <a:r>
              <a:rPr lang="en-US" sz="1800" kern="1200" dirty="0">
                <a:solidFill>
                  <a:schemeClr val="tx1"/>
                </a:solidFill>
                <a:latin typeface="+mn-lt"/>
                <a:ea typeface="+mn-ea"/>
                <a:cs typeface="+mn-cs"/>
              </a:rPr>
              <a:t>.</a:t>
            </a:r>
            <a:r>
              <a:rPr lang="en-US" sz="1800" b="0" kern="1200" dirty="0">
                <a:solidFill>
                  <a:schemeClr val="tx1"/>
                </a:solidFill>
                <a:effectLst/>
                <a:latin typeface="+mn-lt"/>
                <a:ea typeface="+mn-ea"/>
                <a:cs typeface="+mn-cs"/>
              </a:rPr>
              <a:t>”</a:t>
            </a:r>
            <a:endParaRPr lang="en-US" sz="1800" b="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1335925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012112" y="859348"/>
            <a:ext cx="6650010" cy="6101837"/>
          </a:xfrm>
        </p:spPr>
        <p:txBody>
          <a:bodyPr vert="horz" lIns="91440" tIns="45720" rIns="91440" bIns="45720" rtlCol="0">
            <a:normAutofit/>
          </a:bodyPr>
          <a:lstStyle/>
          <a:p>
            <a:pPr marL="342900" lvl="0" indent="-342900" algn="l">
              <a:lnSpc>
                <a:spcPct val="115000"/>
              </a:lnSpc>
              <a:buFont typeface="Symbol" panose="05050102010706020507" pitchFamily="18" charset="2"/>
              <a:buChar char=""/>
            </a:pPr>
            <a:r>
              <a:rPr lang="en-GB" sz="1800" b="0" dirty="0">
                <a:solidFill>
                  <a:schemeClr val="tx1"/>
                </a:solidFill>
                <a:effectLst/>
                <a:latin typeface="Comic Sans MS" panose="030F0702030302020204" pitchFamily="66" charset="0"/>
                <a:ea typeface="Times New Roman" panose="02020603050405020304" pitchFamily="18" charset="0"/>
              </a:rPr>
              <a:t>Every morning, the children say our School Prayer.</a:t>
            </a:r>
          </a:p>
          <a:p>
            <a:pPr marL="342900" lvl="0" indent="-342900" algn="l">
              <a:lnSpc>
                <a:spcPct val="115000"/>
              </a:lnSpc>
              <a:buFont typeface="Symbol" panose="05050102010706020507" pitchFamily="18" charset="2"/>
              <a:buChar char=""/>
            </a:pPr>
            <a:r>
              <a:rPr lang="en-GB" sz="1800" b="0" dirty="0">
                <a:solidFill>
                  <a:schemeClr val="tx1"/>
                </a:solidFill>
                <a:effectLst/>
                <a:latin typeface="Comic Sans MS" panose="030F0702030302020204" pitchFamily="66" charset="0"/>
                <a:ea typeface="Times New Roman" panose="02020603050405020304" pitchFamily="18" charset="0"/>
              </a:rPr>
              <a:t>At the end of the school day, the children join in with an Evening Prayer. This can take the form of a simple prayer suggested by a child, or after reflection on the day’s events, a simple litany, e.g. </a:t>
            </a:r>
            <a:r>
              <a:rPr lang="en-GB" sz="1800" b="0" i="1" dirty="0">
                <a:solidFill>
                  <a:schemeClr val="tx1"/>
                </a:solidFill>
                <a:effectLst/>
                <a:latin typeface="Comic Sans MS" panose="030F0702030302020204" pitchFamily="66" charset="0"/>
                <a:ea typeface="Times New Roman" panose="02020603050405020304" pitchFamily="18" charset="0"/>
              </a:rPr>
              <a:t>Teacher: “for our friends”  Children: “Thank you God”</a:t>
            </a:r>
            <a:endParaRPr lang="en-GB" sz="1800" b="1" i="1" dirty="0">
              <a:solidFill>
                <a:schemeClr val="tx1"/>
              </a:solidFill>
              <a:effectLst/>
              <a:latin typeface="Comic Sans MS" panose="030F0702030302020204" pitchFamily="66" charset="0"/>
              <a:ea typeface="Times New Roman" panose="02020603050405020304" pitchFamily="18" charset="0"/>
            </a:endParaRPr>
          </a:p>
          <a:p>
            <a:pPr marL="342900" lvl="0" indent="-342900" algn="l">
              <a:lnSpc>
                <a:spcPct val="115000"/>
              </a:lnSpc>
              <a:buFont typeface="Symbol" panose="05050102010706020507" pitchFamily="18" charset="2"/>
              <a:buChar char=""/>
            </a:pPr>
            <a:r>
              <a:rPr lang="en-GB" sz="1800" b="0" dirty="0">
                <a:solidFill>
                  <a:schemeClr val="tx1"/>
                </a:solidFill>
                <a:effectLst/>
                <a:latin typeface="Comic Sans MS" panose="030F0702030302020204" pitchFamily="66" charset="0"/>
                <a:ea typeface="Times New Roman" panose="02020603050405020304" pitchFamily="18" charset="0"/>
              </a:rPr>
              <a:t>Before we eat, we say the Lunchtime Prayer.</a:t>
            </a:r>
          </a:p>
          <a:p>
            <a:pPr marL="342900" lvl="0" indent="-342900" algn="l">
              <a:lnSpc>
                <a:spcPct val="115000"/>
              </a:lnSpc>
              <a:buFont typeface="Symbol" panose="05050102010706020507" pitchFamily="18" charset="2"/>
              <a:buChar char=""/>
            </a:pPr>
            <a:r>
              <a:rPr lang="en-GB" sz="1800" dirty="0">
                <a:solidFill>
                  <a:schemeClr val="tx1"/>
                </a:solidFill>
                <a:latin typeface="Comic Sans MS" panose="030F0702030302020204" pitchFamily="66" charset="0"/>
              </a:rPr>
              <a:t>At the end of each topic we participate in a class liturgy which takes place in the school chapel. This often involves prayerful reflection, music, singing, movement, retelling a Bible story and celebrating the work we have done in the classroom. </a:t>
            </a:r>
            <a:endParaRPr lang="en-GB" sz="1800" b="0" dirty="0">
              <a:solidFill>
                <a:schemeClr val="tx1"/>
              </a:solidFill>
              <a:effectLst/>
              <a:latin typeface="Comic Sans MS" panose="030F0702030302020204" pitchFamily="66" charset="0"/>
              <a:ea typeface="Times New Roman" panose="02020603050405020304" pitchFamily="18" charset="0"/>
            </a:endParaRPr>
          </a:p>
          <a:p>
            <a:pPr algn="ctr" eaLnBrk="1" hangingPunct="1"/>
            <a:endParaRPr lang="en-US" sz="500" b="1" kern="1200" dirty="0">
              <a:solidFill>
                <a:schemeClr val="tx1"/>
              </a:solidFill>
              <a:latin typeface="+mn-lt"/>
              <a:ea typeface="+mn-ea"/>
              <a:cs typeface="+mn-cs"/>
            </a:endParaRPr>
          </a:p>
        </p:txBody>
      </p:sp>
      <p:cxnSp>
        <p:nvCxnSpPr>
          <p:cNvPr id="1042" name="Straight Connector 104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logo">
            <a:extLst>
              <a:ext uri="{FF2B5EF4-FFF2-40B4-BE49-F238E27FC236}">
                <a16:creationId xmlns:a16="http://schemas.microsoft.com/office/drawing/2014/main" id="{2518335D-8219-342B-B3DE-6DBFA176A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467" y="2871083"/>
            <a:ext cx="2730908" cy="273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6BAE250-28B6-8852-F7A4-BAE5A304A67D}"/>
              </a:ext>
            </a:extLst>
          </p:cNvPr>
          <p:cNvSpPr txBox="1"/>
          <p:nvPr/>
        </p:nvSpPr>
        <p:spPr>
          <a:xfrm>
            <a:off x="679805" y="532213"/>
            <a:ext cx="3263348" cy="1938992"/>
          </a:xfrm>
          <a:prstGeom prst="rect">
            <a:avLst/>
          </a:prstGeom>
          <a:noFill/>
        </p:spPr>
        <p:txBody>
          <a:bodyPr wrap="square">
            <a:spAutoFit/>
          </a:bodyPr>
          <a:lstStyle/>
          <a:p>
            <a:r>
              <a:rPr lang="en-GB" sz="4000" b="1" dirty="0">
                <a:solidFill>
                  <a:schemeClr val="bg1"/>
                </a:solidFill>
                <a:latin typeface="Comic Sans MS" panose="030F0702030302020204" pitchFamily="66" charset="0"/>
              </a:rPr>
              <a:t>Religious Education cont...</a:t>
            </a:r>
            <a:endParaRPr lang="en-GB" sz="4000" dirty="0">
              <a:solidFill>
                <a:schemeClr val="bg1"/>
              </a:solidFill>
            </a:endParaRPr>
          </a:p>
        </p:txBody>
      </p:sp>
    </p:spTree>
    <p:extLst>
      <p:ext uri="{BB962C8B-B14F-4D97-AF65-F5344CB8AC3E}">
        <p14:creationId xmlns:p14="http://schemas.microsoft.com/office/powerpoint/2010/main" val="1263908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0" name="Rectangle 3174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2" name="Freeform: Shape 3175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54" name="Freeform: Shape 3175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45" name="Title 1"/>
          <p:cNvSpPr>
            <a:spLocks noGrp="1"/>
          </p:cNvSpPr>
          <p:nvPr>
            <p:ph idx="1"/>
          </p:nvPr>
        </p:nvSpPr>
        <p:spPr>
          <a:xfrm>
            <a:off x="472439" y="443805"/>
            <a:ext cx="4465321" cy="4666343"/>
          </a:xfrm>
        </p:spPr>
        <p:txBody>
          <a:bodyPr>
            <a:normAutofit/>
          </a:bodyPr>
          <a:lstStyle/>
          <a:p>
            <a:pPr marL="0" indent="0" eaLnBrk="1" hangingPunct="1">
              <a:buNone/>
            </a:pPr>
            <a:r>
              <a:rPr lang="en-GB" sz="4000" b="1" dirty="0">
                <a:latin typeface="Comic Sans MS" pitchFamily="66" charset="0"/>
              </a:rPr>
              <a:t>Model good language </a:t>
            </a:r>
          </a:p>
          <a:p>
            <a:pPr marL="0" indent="0" eaLnBrk="1" hangingPunct="1">
              <a:buNone/>
            </a:pPr>
            <a:endParaRPr lang="en-GB" sz="4000" b="1" dirty="0">
              <a:latin typeface="Comic Sans MS" pitchFamily="66" charset="0"/>
            </a:endParaRPr>
          </a:p>
          <a:p>
            <a:pPr eaLnBrk="1" hangingPunct="1"/>
            <a:r>
              <a:rPr lang="en-GB" sz="2000" dirty="0">
                <a:latin typeface="Comic Sans MS" pitchFamily="66" charset="0"/>
              </a:rPr>
              <a:t>Use new vocabulary in a way your child will understand. </a:t>
            </a:r>
          </a:p>
          <a:p>
            <a:pPr eaLnBrk="1" hangingPunct="1">
              <a:buFont typeface="Arial" panose="020B0604020202020204" pitchFamily="34" charset="0"/>
              <a:buChar char="•"/>
            </a:pPr>
            <a:r>
              <a:rPr lang="en-GB" sz="2000" dirty="0">
                <a:latin typeface="Comic Sans MS" pitchFamily="66" charset="0"/>
              </a:rPr>
              <a:t>Use more complex sentences when talking to your child, for example linking ideas using words like ‘because’ and ‘but’. </a:t>
            </a:r>
          </a:p>
          <a:p>
            <a:pPr eaLnBrk="1" hangingPunct="1">
              <a:buFont typeface="Arial" panose="020B0604020202020204" pitchFamily="34" charset="0"/>
              <a:buChar char="•"/>
            </a:pPr>
            <a:r>
              <a:rPr lang="en-GB" sz="2000" dirty="0">
                <a:latin typeface="Comic Sans MS" pitchFamily="66" charset="0"/>
              </a:rPr>
              <a:t>Model good turn taking.</a:t>
            </a:r>
          </a:p>
          <a:p>
            <a:pPr eaLnBrk="1" hangingPunct="1"/>
            <a:endParaRPr lang="en-GB" sz="20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6416513" y="2701812"/>
            <a:ext cx="4034389" cy="3013339"/>
          </a:xfrm>
          <a:prstGeom prst="rect">
            <a:avLst/>
          </a:prstGeom>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9170870" y="929158"/>
            <a:ext cx="2856962" cy="2142722"/>
          </a:xfrm>
          <a:prstGeom prst="rect">
            <a:avLst/>
          </a:prstGeom>
          <a:extLst>
            <a:ext uri="{909E8E84-426E-40DD-AFC4-6F175D3DCCD1}">
              <a14:hiddenFill xmlns:a14="http://schemas.microsoft.com/office/drawing/2010/main">
                <a:solidFill>
                  <a:schemeClr val="accent1"/>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7295730" y="849405"/>
            <a:ext cx="4246613" cy="3184960"/>
          </a:xfrm>
          <a:prstGeom prst="rect">
            <a:avLst/>
          </a:prstGeom>
        </p:spPr>
      </p:pic>
      <p:sp>
        <p:nvSpPr>
          <p:cNvPr id="29705" name="Freeform: Shape 29704">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707" name="Freeform: Shape 29706">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97" name="Title 1"/>
          <p:cNvSpPr>
            <a:spLocks noGrp="1"/>
          </p:cNvSpPr>
          <p:nvPr>
            <p:ph type="title"/>
          </p:nvPr>
        </p:nvSpPr>
        <p:spPr>
          <a:xfrm>
            <a:off x="838199" y="365125"/>
            <a:ext cx="5529943" cy="1325563"/>
          </a:xfrm>
        </p:spPr>
        <p:txBody>
          <a:bodyPr>
            <a:normAutofit/>
          </a:bodyPr>
          <a:lstStyle/>
          <a:p>
            <a:pPr eaLnBrk="1" hangingPunct="1"/>
            <a:r>
              <a:rPr lang="en-GB" b="1">
                <a:latin typeface="Comic Sans MS" pitchFamily="66" charset="0"/>
              </a:rPr>
              <a:t>Reading</a:t>
            </a:r>
          </a:p>
        </p:txBody>
      </p:sp>
      <p:sp>
        <p:nvSpPr>
          <p:cNvPr id="29698" name="Content Placeholder 2"/>
          <p:cNvSpPr>
            <a:spLocks noGrp="1"/>
          </p:cNvSpPr>
          <p:nvPr>
            <p:ph idx="1"/>
          </p:nvPr>
        </p:nvSpPr>
        <p:spPr>
          <a:xfrm>
            <a:off x="838199" y="1825625"/>
            <a:ext cx="4128169" cy="3399518"/>
          </a:xfrm>
        </p:spPr>
        <p:txBody>
          <a:bodyPr>
            <a:normAutofit/>
          </a:bodyPr>
          <a:lstStyle/>
          <a:p>
            <a:pPr eaLnBrk="1" hangingPunct="1"/>
            <a:r>
              <a:rPr lang="en-GB" sz="2000">
                <a:latin typeface="Comic Sans MS" pitchFamily="66" charset="0"/>
              </a:rPr>
              <a:t>Read with your child. </a:t>
            </a:r>
          </a:p>
          <a:p>
            <a:pPr eaLnBrk="1" hangingPunct="1"/>
            <a:r>
              <a:rPr lang="en-GB" sz="2000">
                <a:latin typeface="Comic Sans MS" pitchFamily="66" charset="0"/>
              </a:rPr>
              <a:t>Share books together. </a:t>
            </a:r>
          </a:p>
          <a:p>
            <a:pPr eaLnBrk="1" hangingPunct="1"/>
            <a:r>
              <a:rPr lang="en-GB" sz="2000">
                <a:latin typeface="Comic Sans MS" pitchFamily="66" charset="0"/>
              </a:rPr>
              <a:t>Talk about the pictures. </a:t>
            </a:r>
          </a:p>
          <a:p>
            <a:pPr eaLnBrk="1" hangingPunct="1"/>
            <a:r>
              <a:rPr lang="en-GB" sz="2000">
                <a:latin typeface="Comic Sans MS" pitchFamily="66" charset="0"/>
              </a:rPr>
              <a:t>Who, what and where?</a:t>
            </a:r>
          </a:p>
          <a:p>
            <a:pPr eaLnBrk="1" hangingPunct="1"/>
            <a:r>
              <a:rPr lang="en-GB" sz="2000">
                <a:latin typeface="Comic Sans MS" pitchFamily="66" charset="0"/>
              </a:rPr>
              <a:t>Think about what might happen next.</a:t>
            </a:r>
          </a:p>
          <a:p>
            <a:pPr eaLnBrk="1" hangingPunct="1"/>
            <a:r>
              <a:rPr lang="en-GB" sz="2000">
                <a:latin typeface="Comic Sans MS" pitchFamily="66" charset="0"/>
              </a:rPr>
              <a:t>How might the characters feel?</a:t>
            </a:r>
          </a:p>
        </p:txBody>
      </p:sp>
      <p:pic>
        <p:nvPicPr>
          <p:cNvPr id="8" name="Picture 5">
            <a:extLst>
              <a:ext uri="{FF2B5EF4-FFF2-40B4-BE49-F238E27FC236}">
                <a16:creationId xmlns:a16="http://schemas.microsoft.com/office/drawing/2014/main" id="{C6DD6E42-18D9-4EA8-97CD-4C006AD41C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5886201" y="3499498"/>
            <a:ext cx="3324188" cy="249314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2" name="Rectangle 33801">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4"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806"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793" name="Title 1"/>
          <p:cNvSpPr>
            <a:spLocks noGrp="1"/>
          </p:cNvSpPr>
          <p:nvPr>
            <p:ph idx="1"/>
          </p:nvPr>
        </p:nvSpPr>
        <p:spPr>
          <a:xfrm>
            <a:off x="501326" y="457201"/>
            <a:ext cx="6323130" cy="5719762"/>
          </a:xfrm>
        </p:spPr>
        <p:txBody>
          <a:bodyPr>
            <a:normAutofit/>
          </a:bodyPr>
          <a:lstStyle/>
          <a:p>
            <a:pPr marL="0" indent="0" eaLnBrk="1" hangingPunct="1">
              <a:buNone/>
            </a:pPr>
            <a:r>
              <a:rPr lang="en-GB" sz="4000" b="1" dirty="0">
                <a:latin typeface="Comic Sans MS" pitchFamily="66" charset="0"/>
              </a:rPr>
              <a:t>Look at numerals in the environment and count groups of objects</a:t>
            </a:r>
          </a:p>
          <a:p>
            <a:pPr marL="0" indent="0" eaLnBrk="1" hangingPunct="1">
              <a:buNone/>
            </a:pPr>
            <a:endParaRPr lang="en-GB" sz="4000" dirty="0">
              <a:latin typeface="Comic Sans MS" pitchFamily="66" charset="0"/>
            </a:endParaRPr>
          </a:p>
          <a:p>
            <a:pPr eaLnBrk="1" hangingPunct="1"/>
            <a:r>
              <a:rPr lang="en-GB" sz="2000" dirty="0">
                <a:latin typeface="Comic Sans MS" pitchFamily="66" charset="0"/>
              </a:rPr>
              <a:t>Numbers are everywhere! If you see a number which means something to your child, point it out and explain why it’s special, e.g. number 3 because they are 3!</a:t>
            </a:r>
          </a:p>
          <a:p>
            <a:pPr eaLnBrk="1" hangingPunct="1"/>
            <a:r>
              <a:rPr lang="en-GB" sz="2000" dirty="0">
                <a:latin typeface="Comic Sans MS" pitchFamily="66" charset="0"/>
              </a:rPr>
              <a:t> Help your child to point to each object as they are saying the number name.</a:t>
            </a:r>
          </a:p>
          <a:p>
            <a:pPr eaLnBrk="1" hangingPunct="1"/>
            <a:r>
              <a:rPr lang="en-GB" sz="2000" dirty="0">
                <a:latin typeface="Comic Sans MS" pitchFamily="66" charset="0"/>
              </a:rPr>
              <a:t>Encourage children to state how many is in the set altogether.</a:t>
            </a:r>
          </a:p>
          <a:p>
            <a:pPr eaLnBrk="1" hangingPunct="1"/>
            <a:endParaRPr lang="en-GB" sz="2000" dirty="0"/>
          </a:p>
        </p:txBody>
      </p:sp>
      <p:pic>
        <p:nvPicPr>
          <p:cNvPr id="33797" name="Picture 7" descr="j0196060"/>
          <p:cNvPicPr>
            <a:picLocks noChangeAspect="1" noChangeArrowheads="1"/>
          </p:cNvPicPr>
          <p:nvPr/>
        </p:nvPicPr>
        <p:blipFill>
          <a:blip r:embed="rId3"/>
          <a:stretch>
            <a:fillRect/>
          </a:stretch>
        </p:blipFill>
        <p:spPr bwMode="auto">
          <a:xfrm>
            <a:off x="8437802" y="321732"/>
            <a:ext cx="2738559" cy="1811443"/>
          </a:xfrm>
          <a:prstGeom prst="rect">
            <a:avLst/>
          </a:prstGeom>
          <a:noFill/>
        </p:spPr>
      </p:pic>
      <p:pic>
        <p:nvPicPr>
          <p:cNvPr id="33796" name="Picture 6" descr="j0196060"/>
          <p:cNvPicPr>
            <a:picLocks noChangeAspect="1" noChangeArrowheads="1"/>
          </p:cNvPicPr>
          <p:nvPr/>
        </p:nvPicPr>
        <p:blipFill>
          <a:blip r:embed="rId3"/>
          <a:stretch>
            <a:fillRect/>
          </a:stretch>
        </p:blipFill>
        <p:spPr bwMode="auto">
          <a:xfrm>
            <a:off x="8952118" y="2426124"/>
            <a:ext cx="2738557" cy="1811442"/>
          </a:xfrm>
          <a:prstGeom prst="rect">
            <a:avLst/>
          </a:prstGeom>
          <a:noFill/>
        </p:spPr>
      </p:pic>
      <p:pic>
        <p:nvPicPr>
          <p:cNvPr id="33795" name="Picture 5" descr="j0196060"/>
          <p:cNvPicPr>
            <a:picLocks noChangeAspect="1" noChangeArrowheads="1"/>
          </p:cNvPicPr>
          <p:nvPr/>
        </p:nvPicPr>
        <p:blipFill>
          <a:blip r:embed="rId3"/>
          <a:stretch>
            <a:fillRect/>
          </a:stretch>
        </p:blipFill>
        <p:spPr bwMode="auto">
          <a:xfrm>
            <a:off x="9553574" y="4691627"/>
            <a:ext cx="2316691" cy="1532394"/>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6" name="Rectangle 35845">
            <a:extLst>
              <a:ext uri="{FF2B5EF4-FFF2-40B4-BE49-F238E27FC236}">
                <a16:creationId xmlns:a16="http://schemas.microsoft.com/office/drawing/2014/main" id="{76674B41-A306-4E46-AC1C-FAFE1CD5D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38174" y="639401"/>
            <a:ext cx="5374005" cy="5577162"/>
          </a:xfrm>
          <a:prstGeom prst="rect">
            <a:avLst/>
          </a:prstGeom>
          <a:solidFill>
            <a:srgbClr val="404040">
              <a:alpha val="92941"/>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1" name="Rectangle 3"/>
          <p:cNvSpPr>
            <a:spLocks noGrp="1"/>
          </p:cNvSpPr>
          <p:nvPr>
            <p:ph type="body" idx="1"/>
          </p:nvPr>
        </p:nvSpPr>
        <p:spPr>
          <a:xfrm>
            <a:off x="782321" y="792480"/>
            <a:ext cx="4856480" cy="5046345"/>
          </a:xfrm>
        </p:spPr>
        <p:txBody>
          <a:bodyPr>
            <a:normAutofit/>
          </a:bodyPr>
          <a:lstStyle/>
          <a:p>
            <a:pPr marL="0" indent="0" eaLnBrk="1" hangingPunct="1">
              <a:buNone/>
            </a:pPr>
            <a:r>
              <a:rPr lang="en-GB" sz="4000" dirty="0">
                <a:solidFill>
                  <a:srgbClr val="FFFFFF"/>
                </a:solidFill>
                <a:latin typeface="Comic Sans MS" pitchFamily="66" charset="0"/>
              </a:rPr>
              <a:t>Encourage your child to mark make </a:t>
            </a:r>
          </a:p>
          <a:p>
            <a:pPr eaLnBrk="1" hangingPunct="1"/>
            <a:endParaRPr lang="en-GB" sz="1800" dirty="0">
              <a:solidFill>
                <a:srgbClr val="FFFFFF"/>
              </a:solidFill>
              <a:latin typeface="Comic Sans MS" pitchFamily="66" charset="0"/>
            </a:endParaRPr>
          </a:p>
          <a:p>
            <a:pPr eaLnBrk="1" hangingPunct="1"/>
            <a:r>
              <a:rPr lang="en-GB" sz="1800" dirty="0">
                <a:solidFill>
                  <a:srgbClr val="FFFFFF"/>
                </a:solidFill>
                <a:latin typeface="Comic Sans MS" pitchFamily="66" charset="0"/>
              </a:rPr>
              <a:t>Children love to make marks with all sorts of things – pens, pencils, chalk, shaving foam, flour…the list is endless! </a:t>
            </a:r>
          </a:p>
          <a:p>
            <a:pPr eaLnBrk="1" hangingPunct="1"/>
            <a:r>
              <a:rPr lang="en-GB" sz="1800" dirty="0">
                <a:solidFill>
                  <a:srgbClr val="FFFFFF"/>
                </a:solidFill>
                <a:latin typeface="Comic Sans MS" pitchFamily="66" charset="0"/>
              </a:rPr>
              <a:t> Mark-making is the first step toward writing. </a:t>
            </a:r>
          </a:p>
          <a:p>
            <a:pPr eaLnBrk="1" hangingPunct="1"/>
            <a:r>
              <a:rPr lang="en-GB" sz="1800" dirty="0">
                <a:solidFill>
                  <a:srgbClr val="FFFFFF"/>
                </a:solidFill>
                <a:latin typeface="Comic Sans MS" pitchFamily="66" charset="0"/>
              </a:rPr>
              <a:t>When using pens and pencils, encourage your child to use the three-fingered tripod grip.</a:t>
            </a:r>
          </a:p>
          <a:p>
            <a:pPr eaLnBrk="1" hangingPunct="1"/>
            <a:endParaRPr lang="en-GB" sz="1800" dirty="0">
              <a:solidFill>
                <a:srgbClr val="FFFFFF"/>
              </a:solidFill>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6409159" y="975538"/>
            <a:ext cx="2693535" cy="2011837"/>
          </a:xfrm>
          <a:prstGeom prst="rect">
            <a:avLst/>
          </a:prstGeom>
          <a:extLst>
            <a:ext uri="{909E8E84-426E-40DD-AFC4-6F175D3DCCD1}">
              <a14:hiddenFill xmlns:a14="http://schemas.microsoft.com/office/drawing/2010/main">
                <a:solidFill>
                  <a:schemeClr val="accent1"/>
                </a:solidFill>
              </a14:hiddenFill>
            </a:ext>
          </a:extLst>
        </p:spPr>
      </p:pic>
      <p:pic>
        <p:nvPicPr>
          <p:cNvPr id="3" name="Picture 3">
            <a:extLst>
              <a:ext uri="{FF2B5EF4-FFF2-40B4-BE49-F238E27FC236}">
                <a16:creationId xmlns:a16="http://schemas.microsoft.com/office/drawing/2014/main" id="{7C553810-25A8-6C70-5A76-D931082749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8964535" y="922270"/>
            <a:ext cx="2740127" cy="2046638"/>
          </a:xfrm>
          <a:prstGeom prst="rect">
            <a:avLst/>
          </a:prstGeom>
          <a:extLst>
            <a:ext uri="{909E8E84-426E-40DD-AFC4-6F175D3DCCD1}">
              <a14:hiddenFill xmlns:a14="http://schemas.microsoft.com/office/drawing/2010/main">
                <a:solidFill>
                  <a:schemeClr val="accent1"/>
                </a:solidFill>
              </a14:hiddenFill>
            </a:ext>
          </a:extLst>
        </p:spPr>
      </p:pic>
      <p:pic>
        <p:nvPicPr>
          <p:cNvPr id="2" name="Picture 3">
            <a:extLst>
              <a:ext uri="{FF2B5EF4-FFF2-40B4-BE49-F238E27FC236}">
                <a16:creationId xmlns:a16="http://schemas.microsoft.com/office/drawing/2014/main" id="{5E074AF9-8744-A414-BE3B-E52141DE0E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10800000">
            <a:off x="7547955" y="3529777"/>
            <a:ext cx="3242307" cy="2431730"/>
          </a:xfrm>
          <a:prstGeom prst="rect">
            <a:avLst/>
          </a:prstGeom>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0" name="Rectangle 3174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52" name="Freeform: Shape 3175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54" name="Freeform: Shape 3175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45" name="Title 1"/>
          <p:cNvSpPr>
            <a:spLocks noGrp="1"/>
          </p:cNvSpPr>
          <p:nvPr>
            <p:ph idx="1"/>
          </p:nvPr>
        </p:nvSpPr>
        <p:spPr>
          <a:xfrm>
            <a:off x="380208" y="384170"/>
            <a:ext cx="5272378" cy="4666343"/>
          </a:xfrm>
        </p:spPr>
        <p:txBody>
          <a:bodyPr>
            <a:normAutofit/>
          </a:bodyPr>
          <a:lstStyle/>
          <a:p>
            <a:pPr marL="0" indent="0" eaLnBrk="1" hangingPunct="1">
              <a:buNone/>
            </a:pPr>
            <a:r>
              <a:rPr lang="en-GB" sz="4000" b="1" dirty="0">
                <a:latin typeface="Comic Sans MS" panose="030F0702030302020204" pitchFamily="66" charset="0"/>
              </a:rPr>
              <a:t>Clear expectations of behaviour</a:t>
            </a:r>
          </a:p>
          <a:p>
            <a:pPr eaLnBrk="1" hangingPunct="1"/>
            <a:endParaRPr lang="en-GB" sz="2000" dirty="0"/>
          </a:p>
        </p:txBody>
      </p:sp>
      <p:sp>
        <p:nvSpPr>
          <p:cNvPr id="3" name="TextBox 2">
            <a:extLst>
              <a:ext uri="{FF2B5EF4-FFF2-40B4-BE49-F238E27FC236}">
                <a16:creationId xmlns:a16="http://schemas.microsoft.com/office/drawing/2014/main" id="{FC180B2B-E962-971A-CEC9-4720BAFF1330}"/>
              </a:ext>
            </a:extLst>
          </p:cNvPr>
          <p:cNvSpPr txBox="1"/>
          <p:nvPr/>
        </p:nvSpPr>
        <p:spPr>
          <a:xfrm>
            <a:off x="380208" y="2085023"/>
            <a:ext cx="5272378" cy="2862322"/>
          </a:xfrm>
          <a:prstGeom prst="rect">
            <a:avLst/>
          </a:prstGeom>
          <a:noFill/>
        </p:spPr>
        <p:txBody>
          <a:bodyPr wrap="square">
            <a:spAutoFit/>
          </a:bodyPr>
          <a:lstStyle/>
          <a:p>
            <a:pPr marL="571500" indent="-571500">
              <a:spcBef>
                <a:spcPct val="50000"/>
              </a:spcBef>
              <a:buFont typeface="Arial" panose="020B0604020202020204" pitchFamily="34" charset="0"/>
              <a:buChar char="•"/>
            </a:pPr>
            <a:r>
              <a:rPr lang="en-GB" sz="2400" dirty="0">
                <a:latin typeface="Comic Sans MS" panose="030F0702030302020204" pitchFamily="66" charset="0"/>
              </a:rPr>
              <a:t>Positive praise</a:t>
            </a:r>
          </a:p>
          <a:p>
            <a:pPr marL="571500" indent="-571500">
              <a:spcBef>
                <a:spcPct val="50000"/>
              </a:spcBef>
              <a:buFont typeface="Arial" panose="020B0604020202020204" pitchFamily="34" charset="0"/>
              <a:buChar char="•"/>
            </a:pPr>
            <a:r>
              <a:rPr lang="en-GB" sz="2400" dirty="0">
                <a:latin typeface="Comic Sans MS" panose="030F0702030302020204" pitchFamily="66" charset="0"/>
              </a:rPr>
              <a:t>Stickers </a:t>
            </a:r>
          </a:p>
          <a:p>
            <a:pPr marL="571500" indent="-571500">
              <a:spcBef>
                <a:spcPct val="50000"/>
              </a:spcBef>
              <a:buFont typeface="Arial" panose="020B0604020202020204" pitchFamily="34" charset="0"/>
              <a:buChar char="•"/>
            </a:pPr>
            <a:r>
              <a:rPr lang="en-GB" sz="2400" dirty="0">
                <a:latin typeface="Comic Sans MS" panose="030F0702030302020204" pitchFamily="66" charset="0"/>
              </a:rPr>
              <a:t>Cubes in the jar                                                                (sometimes take cube out of jar)</a:t>
            </a:r>
          </a:p>
          <a:p>
            <a:pPr marL="571500" indent="-571500">
              <a:spcBef>
                <a:spcPct val="50000"/>
              </a:spcBef>
              <a:buFont typeface="Arial" panose="020B0604020202020204" pitchFamily="34" charset="0"/>
              <a:buChar char="•"/>
            </a:pPr>
            <a:r>
              <a:rPr lang="en-GB" sz="2400" dirty="0">
                <a:latin typeface="Comic Sans MS" panose="030F0702030302020204" pitchFamily="66" charset="0"/>
              </a:rPr>
              <a:t>Time out when necessary</a:t>
            </a:r>
          </a:p>
        </p:txBody>
      </p:sp>
      <p:pic>
        <p:nvPicPr>
          <p:cNvPr id="5" name="Picture 2">
            <a:extLst>
              <a:ext uri="{FF2B5EF4-FFF2-40B4-BE49-F238E27FC236}">
                <a16:creationId xmlns:a16="http://schemas.microsoft.com/office/drawing/2014/main" id="{5EE99B7C-0D08-4600-8C1F-23AF3BA1B4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8308822" y="917178"/>
            <a:ext cx="3114251" cy="2335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91D5F3D-CA79-4027-54F5-2F0A12101C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6271389" y="3642572"/>
            <a:ext cx="3331589" cy="2498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8848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05" name="Freeform: Shape 29704">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707" name="Freeform: Shape 29706">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697" name="Title 1"/>
          <p:cNvSpPr>
            <a:spLocks noGrp="1"/>
          </p:cNvSpPr>
          <p:nvPr>
            <p:ph type="title"/>
          </p:nvPr>
        </p:nvSpPr>
        <p:spPr>
          <a:xfrm>
            <a:off x="497664" y="348546"/>
            <a:ext cx="5529943" cy="1325563"/>
          </a:xfrm>
        </p:spPr>
        <p:txBody>
          <a:bodyPr>
            <a:normAutofit fontScale="90000"/>
          </a:bodyPr>
          <a:lstStyle/>
          <a:p>
            <a:pPr eaLnBrk="1" hangingPunct="1"/>
            <a:r>
              <a:rPr lang="en-GB" sz="4400" b="1" dirty="0">
                <a:latin typeface="Comic Sans MS" pitchFamily="66" charset="0"/>
              </a:rPr>
              <a:t>Help them to become independent </a:t>
            </a:r>
            <a:br>
              <a:rPr lang="en-GB" sz="4400" b="1" dirty="0">
                <a:latin typeface="Comic Sans MS" pitchFamily="66" charset="0"/>
              </a:rPr>
            </a:br>
            <a:endParaRPr lang="en-GB" b="1" dirty="0">
              <a:latin typeface="Comic Sans MS" pitchFamily="66" charset="0"/>
            </a:endParaRPr>
          </a:p>
        </p:txBody>
      </p:sp>
      <p:sp>
        <p:nvSpPr>
          <p:cNvPr id="3" name="TextBox 2">
            <a:extLst>
              <a:ext uri="{FF2B5EF4-FFF2-40B4-BE49-F238E27FC236}">
                <a16:creationId xmlns:a16="http://schemas.microsoft.com/office/drawing/2014/main" id="{D512EE9B-0022-5981-91D5-BF778B4B684C}"/>
              </a:ext>
            </a:extLst>
          </p:cNvPr>
          <p:cNvSpPr txBox="1"/>
          <p:nvPr/>
        </p:nvSpPr>
        <p:spPr>
          <a:xfrm>
            <a:off x="497664" y="1776463"/>
            <a:ext cx="4034579" cy="4401205"/>
          </a:xfrm>
          <a:prstGeom prst="rect">
            <a:avLst/>
          </a:prstGeom>
          <a:noFill/>
        </p:spPr>
        <p:txBody>
          <a:bodyPr wrap="square">
            <a:spAutoFit/>
          </a:bodyPr>
          <a:lstStyle/>
          <a:p>
            <a:pPr eaLnBrk="1" hangingPunct="1"/>
            <a:r>
              <a:rPr lang="en-GB" sz="2000" dirty="0">
                <a:latin typeface="Comic Sans MS" pitchFamily="66" charset="0"/>
              </a:rPr>
              <a:t>Spend some time teaching them to put their coat on.</a:t>
            </a:r>
          </a:p>
          <a:p>
            <a:pPr eaLnBrk="1" hangingPunct="1"/>
            <a:endParaRPr lang="en-GB" sz="2000" dirty="0">
              <a:latin typeface="Comic Sans MS" pitchFamily="66" charset="0"/>
            </a:endParaRPr>
          </a:p>
          <a:p>
            <a:pPr eaLnBrk="1" hangingPunct="1"/>
            <a:r>
              <a:rPr lang="en-GB" sz="2000" dirty="0">
                <a:latin typeface="Comic Sans MS" pitchFamily="66" charset="0"/>
              </a:rPr>
              <a:t>Can they show you how they can put their own shoes on?</a:t>
            </a:r>
          </a:p>
          <a:p>
            <a:pPr eaLnBrk="1" hangingPunct="1"/>
            <a:endParaRPr lang="en-GB" sz="2000" dirty="0">
              <a:latin typeface="Comic Sans MS" pitchFamily="66" charset="0"/>
            </a:endParaRPr>
          </a:p>
          <a:p>
            <a:pPr eaLnBrk="1" hangingPunct="1"/>
            <a:r>
              <a:rPr lang="en-GB" sz="2000" dirty="0">
                <a:latin typeface="Comic Sans MS" pitchFamily="66" charset="0"/>
              </a:rPr>
              <a:t>Encourage them to ask if they want help with something.</a:t>
            </a:r>
          </a:p>
          <a:p>
            <a:pPr eaLnBrk="1" hangingPunct="1"/>
            <a:endParaRPr lang="en-GB" sz="2000" dirty="0">
              <a:latin typeface="Comic Sans MS" pitchFamily="66" charset="0"/>
            </a:endParaRPr>
          </a:p>
          <a:p>
            <a:pPr eaLnBrk="1" hangingPunct="1"/>
            <a:r>
              <a:rPr lang="en-GB" sz="2000" dirty="0">
                <a:latin typeface="Comic Sans MS" pitchFamily="66" charset="0"/>
              </a:rPr>
              <a:t>Continue to encourage them to use the toilet independently.</a:t>
            </a:r>
          </a:p>
          <a:p>
            <a:pPr eaLnBrk="1" hangingPunct="1"/>
            <a:endParaRPr lang="en-GB" sz="2000" dirty="0">
              <a:latin typeface="Comic Sans MS" pitchFamily="66" charset="0"/>
            </a:endParaRPr>
          </a:p>
          <a:p>
            <a:pPr eaLnBrk="1" hangingPunct="1"/>
            <a:r>
              <a:rPr lang="en-GB" sz="2000" dirty="0">
                <a:latin typeface="Comic Sans MS" pitchFamily="66" charset="0"/>
              </a:rPr>
              <a:t> </a:t>
            </a:r>
            <a:r>
              <a:rPr lang="en-GB" sz="2000" b="1" dirty="0">
                <a:latin typeface="Comic Sans MS" pitchFamily="66" charset="0"/>
              </a:rPr>
              <a:t>Please make sure all clothing is clearly named.</a:t>
            </a:r>
          </a:p>
        </p:txBody>
      </p:sp>
      <p:pic>
        <p:nvPicPr>
          <p:cNvPr id="5" name="Picture 5" descr="general 135">
            <a:extLst>
              <a:ext uri="{FF2B5EF4-FFF2-40B4-BE49-F238E27FC236}">
                <a16:creationId xmlns:a16="http://schemas.microsoft.com/office/drawing/2014/main" id="{1BF1407C-EEA4-DB7B-1718-51AAEB4B26A8}"/>
              </a:ext>
            </a:extLst>
          </p:cNvPr>
          <p:cNvPicPr>
            <a:picLocks noChangeAspect="1" noChangeArrowheads="1"/>
          </p:cNvPicPr>
          <p:nvPr/>
        </p:nvPicPr>
        <p:blipFill>
          <a:blip r:embed="rId3"/>
          <a:srcRect/>
          <a:stretch>
            <a:fillRect/>
          </a:stretch>
        </p:blipFill>
        <p:spPr bwMode="auto">
          <a:xfrm>
            <a:off x="9259875" y="3806483"/>
            <a:ext cx="2593975" cy="1946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7" descr="general 141">
            <a:extLst>
              <a:ext uri="{FF2B5EF4-FFF2-40B4-BE49-F238E27FC236}">
                <a16:creationId xmlns:a16="http://schemas.microsoft.com/office/drawing/2014/main" id="{8F74D0DF-8733-FDA4-D377-D794D966497C}"/>
              </a:ext>
            </a:extLst>
          </p:cNvPr>
          <p:cNvPicPr>
            <a:picLocks noChangeAspect="1" noChangeArrowheads="1"/>
          </p:cNvPicPr>
          <p:nvPr/>
        </p:nvPicPr>
        <p:blipFill>
          <a:blip r:embed="rId4"/>
          <a:srcRect/>
          <a:stretch>
            <a:fillRect/>
          </a:stretch>
        </p:blipFill>
        <p:spPr bwMode="auto">
          <a:xfrm>
            <a:off x="6183641" y="3835058"/>
            <a:ext cx="2555875" cy="1917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E7C8F5C2-38F3-69EE-A069-01D98013A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5400000">
            <a:off x="7831959" y="888443"/>
            <a:ext cx="2855832" cy="2141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967953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21" name="Rectangle 17420">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25"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09" name="Title 1"/>
          <p:cNvSpPr>
            <a:spLocks noGrp="1"/>
          </p:cNvSpPr>
          <p:nvPr>
            <p:ph type="title"/>
          </p:nvPr>
        </p:nvSpPr>
        <p:spPr>
          <a:xfrm>
            <a:off x="4384039" y="365125"/>
            <a:ext cx="7164493" cy="1325563"/>
          </a:xfrm>
        </p:spPr>
        <p:txBody>
          <a:bodyPr>
            <a:normAutofit/>
          </a:bodyPr>
          <a:lstStyle/>
          <a:p>
            <a:pPr eaLnBrk="1" hangingPunct="1"/>
            <a:r>
              <a:rPr lang="en-GB" sz="2800" b="1">
                <a:latin typeface="Comic Sans MS" pitchFamily="66" charset="0"/>
              </a:rPr>
              <a:t>What your child needs to bring to school:</a:t>
            </a:r>
            <a:br>
              <a:rPr lang="en-GB" sz="2800">
                <a:latin typeface="Comic Sans MS" pitchFamily="66" charset="0"/>
              </a:rPr>
            </a:br>
            <a:endParaRPr lang="en-GB" sz="2800">
              <a:latin typeface="Comic Sans MS" pitchFamily="66" charset="0"/>
            </a:endParaRPr>
          </a:p>
        </p:txBody>
      </p:sp>
      <p:pic>
        <p:nvPicPr>
          <p:cNvPr id="2050" name="Picture 2" descr="Best Kids' Water Bottles | Most durable, leakproof and easy to clean -  Which?">
            <a:extLst>
              <a:ext uri="{FF2B5EF4-FFF2-40B4-BE49-F238E27FC236}">
                <a16:creationId xmlns:a16="http://schemas.microsoft.com/office/drawing/2014/main" id="{74F7B381-BB61-D460-8ABF-0EBD957FE7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88" t="108" r="29084"/>
          <a:stretch/>
        </p:blipFill>
        <p:spPr bwMode="auto">
          <a:xfrm>
            <a:off x="13219" y="3235776"/>
            <a:ext cx="2405837" cy="332600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93362" y="1690688"/>
            <a:ext cx="7161017" cy="4154361"/>
          </a:xfrm>
        </p:spPr>
        <p:txBody>
          <a:bodyPr rtlCol="0">
            <a:normAutofit lnSpcReduction="10000"/>
          </a:bodyPr>
          <a:lstStyle/>
          <a:p>
            <a:pPr eaLnBrk="1" fontAlgn="auto" hangingPunct="1">
              <a:spcAft>
                <a:spcPts val="0"/>
              </a:spcAft>
              <a:defRPr/>
            </a:pPr>
            <a:r>
              <a:rPr lang="en-GB" sz="2000" dirty="0">
                <a:latin typeface="Comic Sans MS" pitchFamily="66" charset="0"/>
              </a:rPr>
              <a:t>A water bottle with water only inside –No Juice         (labelled with their name)</a:t>
            </a:r>
          </a:p>
          <a:p>
            <a:pPr marL="0" indent="0" eaLnBrk="1" fontAlgn="auto" hangingPunct="1">
              <a:spcAft>
                <a:spcPts val="0"/>
              </a:spcAft>
              <a:buNone/>
              <a:defRPr/>
            </a:pPr>
            <a:endParaRPr lang="en-GB" sz="2000" dirty="0">
              <a:latin typeface="Comic Sans MS" pitchFamily="66" charset="0"/>
            </a:endParaRPr>
          </a:p>
          <a:p>
            <a:pPr eaLnBrk="1" fontAlgn="auto" hangingPunct="1">
              <a:spcAft>
                <a:spcPts val="0"/>
              </a:spcAft>
              <a:defRPr/>
            </a:pPr>
            <a:r>
              <a:rPr lang="en-GB" sz="2000" dirty="0">
                <a:latin typeface="Comic Sans MS" pitchFamily="66" charset="0"/>
              </a:rPr>
              <a:t>A packed lunch unless they are having a school lunch</a:t>
            </a:r>
          </a:p>
          <a:p>
            <a:pPr eaLnBrk="1" fontAlgn="auto" hangingPunct="1">
              <a:spcAft>
                <a:spcPts val="0"/>
              </a:spcAft>
              <a:defRPr/>
            </a:pPr>
            <a:endParaRPr lang="en-GB" sz="2000" dirty="0">
              <a:latin typeface="Comic Sans MS" pitchFamily="66" charset="0"/>
            </a:endParaRPr>
          </a:p>
          <a:p>
            <a:pPr eaLnBrk="1" fontAlgn="auto" hangingPunct="1">
              <a:spcAft>
                <a:spcPts val="0"/>
              </a:spcAft>
              <a:defRPr/>
            </a:pPr>
            <a:r>
              <a:rPr lang="en-GB" sz="2000" dirty="0">
                <a:latin typeface="Comic Sans MS" pitchFamily="66" charset="0"/>
              </a:rPr>
              <a:t>Please ensure they have appropriate clothing to wear outside as a lot of the Early Years Curriculum involves playing outdoors.  In the colder weather, they will need their coat, hats and mittens or gloves.</a:t>
            </a:r>
            <a:br>
              <a:rPr lang="en-GB" sz="2000" dirty="0">
                <a:latin typeface="Comic Sans MS" pitchFamily="66" charset="0"/>
              </a:rPr>
            </a:br>
            <a:endParaRPr lang="en-GB" sz="2000" dirty="0">
              <a:latin typeface="Comic Sans MS" pitchFamily="66" charset="0"/>
            </a:endParaRPr>
          </a:p>
          <a:p>
            <a:pPr marL="0" indent="0" eaLnBrk="1" fontAlgn="auto" hangingPunct="1">
              <a:spcAft>
                <a:spcPts val="0"/>
              </a:spcAft>
              <a:buNone/>
              <a:defRPr/>
            </a:pPr>
            <a:br>
              <a:rPr lang="en-GB" sz="2000" dirty="0">
                <a:latin typeface="Comic Sans MS" pitchFamily="66" charset="0"/>
              </a:rPr>
            </a:br>
            <a:r>
              <a:rPr lang="en-GB" sz="2000" b="1" dirty="0">
                <a:solidFill>
                  <a:schemeClr val="accent1"/>
                </a:solidFill>
                <a:latin typeface="Comic Sans MS" panose="030F0702030302020204" pitchFamily="66" charset="0"/>
              </a:rPr>
              <a:t>Please ensure all of their clothing, water bottles, packed lunches and bags are labelled. </a:t>
            </a:r>
          </a:p>
          <a:p>
            <a:pPr marL="0" indent="0" eaLnBrk="1" fontAlgn="auto" hangingPunct="1">
              <a:spcAft>
                <a:spcPts val="0"/>
              </a:spcAft>
              <a:buNone/>
              <a:defRPr/>
            </a:pPr>
            <a:endParaRPr lang="en-GB" sz="2000" b="1" dirty="0">
              <a:latin typeface="Comic Sans MS" panose="030F0702030302020204" pitchFamily="66" charset="0"/>
            </a:endParaRPr>
          </a:p>
          <a:p>
            <a:pPr eaLnBrk="1" fontAlgn="auto" hangingPunct="1">
              <a:spcAft>
                <a:spcPts val="0"/>
              </a:spcAft>
              <a:defRPr/>
            </a:pPr>
            <a:endParaRPr lang="en-GB" sz="2000" dirty="0">
              <a:latin typeface="Comic Sans MS" pitchFamily="66" charset="0"/>
            </a:endParaRPr>
          </a:p>
        </p:txBody>
      </p:sp>
    </p:spTree>
    <p:extLst>
      <p:ext uri="{BB962C8B-B14F-4D97-AF65-F5344CB8AC3E}">
        <p14:creationId xmlns:p14="http://schemas.microsoft.com/office/powerpoint/2010/main" val="340261810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02" name="Rectangle 33801">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04"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806"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793" name="Title 1"/>
          <p:cNvSpPr>
            <a:spLocks noGrp="1"/>
          </p:cNvSpPr>
          <p:nvPr>
            <p:ph idx="1"/>
          </p:nvPr>
        </p:nvSpPr>
        <p:spPr>
          <a:xfrm>
            <a:off x="501326" y="457201"/>
            <a:ext cx="5670874" cy="5719762"/>
          </a:xfrm>
        </p:spPr>
        <p:txBody>
          <a:bodyPr>
            <a:normAutofit/>
          </a:bodyPr>
          <a:lstStyle/>
          <a:p>
            <a:pPr marL="0" indent="0" eaLnBrk="1" hangingPunct="1">
              <a:buNone/>
            </a:pPr>
            <a:r>
              <a:rPr lang="en-GB" sz="4000" b="1" dirty="0">
                <a:latin typeface="Comic Sans MS" pitchFamily="66" charset="0"/>
              </a:rPr>
              <a:t>PLAY</a:t>
            </a:r>
          </a:p>
          <a:p>
            <a:pPr marL="0" indent="0" eaLnBrk="1" hangingPunct="1">
              <a:buNone/>
            </a:pPr>
            <a:endParaRPr lang="en-GB" sz="4000" b="1" dirty="0">
              <a:latin typeface="Comic Sans MS" pitchFamily="66" charset="0"/>
            </a:endParaRPr>
          </a:p>
          <a:p>
            <a:pPr eaLnBrk="1" hangingPunct="1"/>
            <a:r>
              <a:rPr lang="en-GB" sz="2400" dirty="0">
                <a:latin typeface="Comic Sans MS" pitchFamily="66" charset="0"/>
              </a:rPr>
              <a:t>Let your child lead the game and respond to their interests.</a:t>
            </a:r>
          </a:p>
          <a:p>
            <a:pPr marL="0" indent="0" eaLnBrk="1" hangingPunct="1">
              <a:buNone/>
            </a:pPr>
            <a:endParaRPr lang="en-GB" sz="2400" dirty="0">
              <a:latin typeface="Comic Sans MS" pitchFamily="66" charset="0"/>
            </a:endParaRPr>
          </a:p>
          <a:p>
            <a:pPr eaLnBrk="1" hangingPunct="1"/>
            <a:r>
              <a:rPr lang="en-GB" sz="2400" dirty="0">
                <a:latin typeface="Comic Sans MS" pitchFamily="66" charset="0"/>
              </a:rPr>
              <a:t>There are photos on the school website &amp; Facebook that show a variety of activities that the children are participating in.</a:t>
            </a:r>
          </a:p>
          <a:p>
            <a:pPr eaLnBrk="1" hangingPunct="1"/>
            <a:endParaRPr lang="en-GB" sz="2000" dirty="0"/>
          </a:p>
        </p:txBody>
      </p:sp>
      <p:pic>
        <p:nvPicPr>
          <p:cNvPr id="2" name="Picture 3">
            <a:extLst>
              <a:ext uri="{FF2B5EF4-FFF2-40B4-BE49-F238E27FC236}">
                <a16:creationId xmlns:a16="http://schemas.microsoft.com/office/drawing/2014/main" id="{F60D13D1-C1AE-57DA-3BC2-6C02D73881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0800000">
            <a:off x="7700059" y="636883"/>
            <a:ext cx="3722822" cy="2792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CA0A9BA-E9AD-4C4E-F1A8-7512383FC4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5400000">
            <a:off x="5456392" y="3645211"/>
            <a:ext cx="2949094" cy="22027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26295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p:cNvSpPr/>
          <p:nvPr/>
        </p:nvSpPr>
        <p:spPr>
          <a:xfrm>
            <a:off x="838199" y="365125"/>
            <a:ext cx="5529943" cy="1325563"/>
          </a:xfrm>
          <a:prstGeom prst="rect">
            <a:avLst/>
          </a:prstGeom>
        </p:spPr>
        <p:txBody>
          <a:bodyPr vert="horz" lIns="91440" tIns="45720" rIns="91440" bIns="45720" rtlCol="0" anchor="ctr">
            <a:normAutofit/>
          </a:bodyPr>
          <a:lstStyle/>
          <a:p>
            <a:pPr>
              <a:lnSpc>
                <a:spcPct val="90000"/>
              </a:lnSpc>
              <a:spcAft>
                <a:spcPts val="600"/>
              </a:spcAft>
            </a:pPr>
            <a:r>
              <a:rPr lang="en-US" altLang="en-US" sz="4400" b="1" kern="1200">
                <a:solidFill>
                  <a:schemeClr val="tx1"/>
                </a:solidFill>
                <a:latin typeface="+mj-lt"/>
                <a:ea typeface="+mj-ea"/>
                <a:cs typeface="+mj-cs"/>
              </a:rPr>
              <a:t>Safeguarding </a:t>
            </a:r>
            <a:endParaRPr lang="en-US" sz="4400" b="1" kern="1200">
              <a:solidFill>
                <a:schemeClr val="tx1"/>
              </a:solidFill>
              <a:latin typeface="+mj-lt"/>
              <a:ea typeface="+mj-ea"/>
              <a:cs typeface="+mj-cs"/>
            </a:endParaRPr>
          </a:p>
        </p:txBody>
      </p:sp>
      <p:sp>
        <p:nvSpPr>
          <p:cNvPr id="4" name="Rectangle 3"/>
          <p:cNvSpPr txBox="1">
            <a:spLocks noChangeArrowheads="1"/>
          </p:cNvSpPr>
          <p:nvPr/>
        </p:nvSpPr>
        <p:spPr>
          <a:xfrm>
            <a:off x="7092985" y="953006"/>
            <a:ext cx="4128169" cy="3399518"/>
          </a:xfrm>
          <a:prstGeom prst="rect">
            <a:avLst/>
          </a:prstGeom>
        </p:spPr>
        <p:txBody>
          <a:bodyPr vert="horz" lIns="91440" tIns="45720" rIns="91440" bIns="45720" rtlCol="0">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buFont typeface="Arial" panose="020B0604020202020204" pitchFamily="34" charset="0"/>
              <a:buChar char="•"/>
            </a:pPr>
            <a:r>
              <a:rPr lang="en-US" altLang="en-US" sz="2000" dirty="0">
                <a:solidFill>
                  <a:schemeClr val="bg1"/>
                </a:solidFill>
              </a:rPr>
              <a:t>Medicines to be administered must be prescribed to your child &amp; forms signed.</a:t>
            </a:r>
          </a:p>
          <a:p>
            <a:pPr eaLnBrk="1" hangingPunct="1">
              <a:buFont typeface="Arial" panose="020B0604020202020204" pitchFamily="34" charset="0"/>
              <a:buChar char="•"/>
            </a:pPr>
            <a:r>
              <a:rPr lang="en-US" altLang="en-US" sz="2000" dirty="0">
                <a:solidFill>
                  <a:schemeClr val="bg1"/>
                </a:solidFill>
              </a:rPr>
              <a:t>Attendance-If your child can’t attend school parents must inform the school office.</a:t>
            </a:r>
          </a:p>
          <a:p>
            <a:pPr eaLnBrk="1" hangingPunct="1">
              <a:buFont typeface="Arial" panose="020B0604020202020204" pitchFamily="34" charset="0"/>
              <a:buChar char="•"/>
            </a:pPr>
            <a:r>
              <a:rPr lang="en-US" altLang="en-US" sz="2000" dirty="0">
                <a:solidFill>
                  <a:schemeClr val="bg1"/>
                </a:solidFill>
              </a:rPr>
              <a:t>Collecting – if changes are made, you must contact the school and let us know who is collecting your child. Passwords have been provided.</a:t>
            </a:r>
          </a:p>
          <a:p>
            <a:pPr eaLnBrk="1" hangingPunct="1">
              <a:buFont typeface="Arial" panose="020B0604020202020204" pitchFamily="34" charset="0"/>
              <a:buChar char="•"/>
            </a:pPr>
            <a:r>
              <a:rPr lang="en-US" altLang="en-US" sz="2000" dirty="0">
                <a:solidFill>
                  <a:schemeClr val="bg1"/>
                </a:solidFill>
              </a:rPr>
              <a:t>No </a:t>
            </a:r>
            <a:r>
              <a:rPr lang="en-US" altLang="en-US" sz="2000" dirty="0" err="1">
                <a:solidFill>
                  <a:schemeClr val="bg1"/>
                </a:solidFill>
              </a:rPr>
              <a:t>jewellery</a:t>
            </a:r>
            <a:r>
              <a:rPr lang="en-US" altLang="en-US" sz="2000" dirty="0">
                <a:solidFill>
                  <a:schemeClr val="bg1"/>
                </a:solidFill>
              </a:rPr>
              <a:t>. </a:t>
            </a:r>
          </a:p>
          <a:p>
            <a:pPr eaLnBrk="1" hangingPunct="1">
              <a:buFont typeface="Arial" panose="020B0604020202020204" pitchFamily="34" charset="0"/>
              <a:buChar char="•"/>
            </a:pPr>
            <a:r>
              <a:rPr lang="en-US" altLang="en-US" sz="2000" dirty="0">
                <a:solidFill>
                  <a:schemeClr val="bg1"/>
                </a:solidFill>
              </a:rPr>
              <a:t>No Mobile phones to be used in school.</a:t>
            </a:r>
          </a:p>
          <a:p>
            <a:pPr eaLnBrk="1" hangingPunct="1">
              <a:buFont typeface="Arial" panose="020B0604020202020204" pitchFamily="34" charset="0"/>
              <a:buChar char="•"/>
            </a:pPr>
            <a:r>
              <a:rPr lang="en-US" altLang="en-US" sz="2000" dirty="0">
                <a:solidFill>
                  <a:schemeClr val="bg1"/>
                </a:solidFill>
              </a:rPr>
              <a:t>We follow the signed photo consent agreement for Learning Journeys.</a:t>
            </a:r>
          </a:p>
        </p:txBody>
      </p:sp>
      <p:pic>
        <p:nvPicPr>
          <p:cNvPr id="2" name="Picture 4" descr="logo"/>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2790" y="1578056"/>
            <a:ext cx="4036181" cy="40361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025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741920" y="567080"/>
            <a:ext cx="3926156" cy="313328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reeform: Shape 10">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txBox="1">
            <a:spLocks/>
          </p:cNvSpPr>
          <p:nvPr/>
        </p:nvSpPr>
        <p:spPr>
          <a:xfrm>
            <a:off x="804672" y="365125"/>
            <a:ext cx="4378881" cy="1325563"/>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eaLnBrk="1" hangingPunct="1">
              <a:spcAft>
                <a:spcPts val="600"/>
              </a:spcAft>
            </a:pPr>
            <a:r>
              <a:rPr lang="en-US" altLang="en-US" sz="4000" b="1" kern="1200" dirty="0">
                <a:solidFill>
                  <a:schemeClr val="tx1"/>
                </a:solidFill>
                <a:latin typeface="Comic Sans MS" panose="030F0702030302020204" pitchFamily="66" charset="0"/>
              </a:rPr>
              <a:t>School Website </a:t>
            </a:r>
            <a:r>
              <a:rPr lang="en-US" altLang="en-US" sz="3700" kern="1200" dirty="0">
                <a:solidFill>
                  <a:schemeClr val="tx1"/>
                </a:solidFill>
                <a:latin typeface="+mj-lt"/>
                <a:ea typeface="+mj-ea"/>
                <a:cs typeface="+mj-cs"/>
                <a:hlinkClick r:id="rId3"/>
              </a:rPr>
              <a:t>www.stcuthbertsk.org</a:t>
            </a:r>
            <a:r>
              <a:rPr lang="en-US" altLang="en-US" sz="3700" kern="1200" dirty="0">
                <a:solidFill>
                  <a:schemeClr val="tx1"/>
                </a:solidFill>
                <a:latin typeface="+mj-lt"/>
                <a:ea typeface="+mj-ea"/>
                <a:cs typeface="+mj-cs"/>
              </a:rPr>
              <a:t> </a:t>
            </a:r>
          </a:p>
        </p:txBody>
      </p:sp>
      <p:sp>
        <p:nvSpPr>
          <p:cNvPr id="4" name="TextBox 1"/>
          <p:cNvSpPr txBox="1">
            <a:spLocks noChangeArrowheads="1"/>
          </p:cNvSpPr>
          <p:nvPr/>
        </p:nvSpPr>
        <p:spPr bwMode="auto">
          <a:xfrm>
            <a:off x="804672" y="2020824"/>
            <a:ext cx="5076090" cy="41513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indent="-228600" eaLnBrk="1" hangingPunct="1">
              <a:lnSpc>
                <a:spcPct val="90000"/>
              </a:lnSpc>
              <a:spcBef>
                <a:spcPct val="0"/>
              </a:spcBef>
              <a:spcAft>
                <a:spcPts val="600"/>
              </a:spcAft>
              <a:buFont typeface="Arial" panose="020B0604020202020204" pitchFamily="34" charset="0"/>
              <a:buChar char="•"/>
            </a:pPr>
            <a:r>
              <a:rPr lang="en-US" altLang="en-US" sz="1800" b="1" dirty="0">
                <a:latin typeface="Comic Sans MS" panose="030F0702030302020204" pitchFamily="66" charset="0"/>
                <a:cs typeface="+mn-cs"/>
              </a:rPr>
              <a:t>EYFS Section </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Find photographs of activities the children have been doing in ‘Nursery Class September 2023’, </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Phonic Guidance</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Topic overviews showing the Development Matters the children are learning.</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Newsletters</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EYFS Curriculum</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Policies</a:t>
            </a:r>
          </a:p>
          <a:p>
            <a:pPr indent="-228600" eaLnBrk="1" hangingPunct="1">
              <a:lnSpc>
                <a:spcPct val="90000"/>
              </a:lnSpc>
              <a:spcBef>
                <a:spcPct val="0"/>
              </a:spcBef>
              <a:spcAft>
                <a:spcPts val="600"/>
              </a:spcAft>
              <a:buFont typeface="Arial" panose="020B0604020202020204" pitchFamily="34" charset="0"/>
              <a:buChar char="•"/>
            </a:pPr>
            <a:r>
              <a:rPr lang="en-US" altLang="en-US" sz="1800" dirty="0">
                <a:latin typeface="Comic Sans MS" panose="030F0702030302020204" pitchFamily="66" charset="0"/>
                <a:cs typeface="+mn-cs"/>
              </a:rPr>
              <a:t>RE PowerPoints with photographs &amp; text showing the activities the children have participated in for each topic. </a:t>
            </a:r>
          </a:p>
          <a:p>
            <a:pPr indent="-228600" eaLnBrk="1" hangingPunct="1">
              <a:lnSpc>
                <a:spcPct val="90000"/>
              </a:lnSpc>
              <a:spcBef>
                <a:spcPct val="0"/>
              </a:spcBef>
              <a:spcAft>
                <a:spcPts val="600"/>
              </a:spcAft>
              <a:buFont typeface="Arial" panose="020B0604020202020204" pitchFamily="34" charset="0"/>
              <a:buChar char="•"/>
            </a:pPr>
            <a:endParaRPr lang="en-US" altLang="en-US" sz="1700" dirty="0">
              <a:latin typeface="+mn-lt"/>
              <a:cs typeface="+mn-cs"/>
            </a:endParaRPr>
          </a:p>
        </p:txBody>
      </p:sp>
    </p:spTree>
    <p:extLst>
      <p:ext uri="{BB962C8B-B14F-4D97-AF65-F5344CB8AC3E}">
        <p14:creationId xmlns:p14="http://schemas.microsoft.com/office/powerpoint/2010/main" val="322835418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txBox="1">
            <a:spLocks/>
          </p:cNvSpPr>
          <p:nvPr/>
        </p:nvSpPr>
        <p:spPr>
          <a:xfrm>
            <a:off x="838200" y="704088"/>
            <a:ext cx="3529953" cy="2980944"/>
          </a:xfrm>
          <a:prstGeom prst="rect">
            <a:avLst/>
          </a:prstGeom>
        </p:spPr>
        <p:txBody>
          <a:bodyPr vert="horz" lIns="91440" tIns="45720" rIns="91440" bIns="45720" rtlCol="0"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a:lstStyle>
          <a:p>
            <a:pPr eaLnBrk="1" hangingPunct="1">
              <a:spcAft>
                <a:spcPts val="600"/>
              </a:spcAft>
            </a:pPr>
            <a:r>
              <a:rPr lang="en-US" altLang="en-US" sz="4000" b="1" kern="1200" dirty="0">
                <a:solidFill>
                  <a:schemeClr val="bg1"/>
                </a:solidFill>
                <a:latin typeface="Comic Sans MS" panose="030F0702030302020204" pitchFamily="66" charset="0"/>
              </a:rPr>
              <a:t>School Facebook &amp; Twitter</a:t>
            </a:r>
          </a:p>
        </p:txBody>
      </p:sp>
      <p:sp>
        <p:nvSpPr>
          <p:cNvPr id="3" name="Rectangle 2"/>
          <p:cNvSpPr/>
          <p:nvPr/>
        </p:nvSpPr>
        <p:spPr>
          <a:xfrm>
            <a:off x="6212410" y="704088"/>
            <a:ext cx="5135293" cy="5248656"/>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endParaRPr lang="en-US" altLang="en-US" sz="2200" dirty="0">
              <a:latin typeface="+mn-lt"/>
              <a:cs typeface="+mn-cs"/>
            </a:endParaRPr>
          </a:p>
          <a:p>
            <a:pPr indent="-228600">
              <a:lnSpc>
                <a:spcPct val="90000"/>
              </a:lnSpc>
              <a:spcAft>
                <a:spcPts val="600"/>
              </a:spcAft>
              <a:buFont typeface="Arial" panose="020B0604020202020204" pitchFamily="34" charset="0"/>
              <a:buChar char="•"/>
            </a:pPr>
            <a:r>
              <a:rPr lang="en-US" altLang="en-US" sz="2200" dirty="0">
                <a:latin typeface="Comic Sans MS" panose="030F0702030302020204" pitchFamily="66" charset="0"/>
                <a:cs typeface="+mn-cs"/>
              </a:rPr>
              <a:t>If you would like to be view the posts on Facebook then search for St Cuthbert’s Catholic Primary School and ask to join the group.  This is a closed group that only allows the families of St Cuthbert’s pupils to view any posts. </a:t>
            </a:r>
          </a:p>
          <a:p>
            <a:pPr indent="-228600">
              <a:lnSpc>
                <a:spcPct val="90000"/>
              </a:lnSpc>
              <a:spcAft>
                <a:spcPts val="600"/>
              </a:spcAft>
              <a:buFont typeface="Arial" panose="020B0604020202020204" pitchFamily="34" charset="0"/>
              <a:buChar char="•"/>
            </a:pPr>
            <a:endParaRPr lang="en-US" altLang="en-US" sz="2200" dirty="0">
              <a:latin typeface="Comic Sans MS" panose="030F0702030302020204" pitchFamily="66" charset="0"/>
              <a:cs typeface="+mn-cs"/>
            </a:endParaRPr>
          </a:p>
          <a:p>
            <a:pPr indent="-228600">
              <a:lnSpc>
                <a:spcPct val="90000"/>
              </a:lnSpc>
              <a:spcAft>
                <a:spcPts val="600"/>
              </a:spcAft>
              <a:buFont typeface="Arial" panose="020B0604020202020204" pitchFamily="34" charset="0"/>
              <a:buChar char="•"/>
            </a:pPr>
            <a:r>
              <a:rPr lang="en-US" altLang="en-US" sz="2200" dirty="0">
                <a:latin typeface="Comic Sans MS" panose="030F0702030302020204" pitchFamily="66" charset="0"/>
                <a:cs typeface="+mn-cs"/>
              </a:rPr>
              <a:t>Facebook and photographs posted in the EYFS section of the website are a good way of seeing what activities the children have been doing at school.</a:t>
            </a:r>
          </a:p>
          <a:p>
            <a:pPr indent="-228600">
              <a:lnSpc>
                <a:spcPct val="90000"/>
              </a:lnSpc>
              <a:spcAft>
                <a:spcPts val="600"/>
              </a:spcAft>
              <a:buFont typeface="Arial" panose="020B0604020202020204" pitchFamily="34" charset="0"/>
              <a:buChar char="•"/>
            </a:pPr>
            <a:endParaRPr lang="en-US" altLang="en-US" sz="2200" dirty="0">
              <a:latin typeface="Comic Sans MS" panose="030F0702030302020204" pitchFamily="66" charset="0"/>
              <a:cs typeface="+mn-cs"/>
            </a:endParaRPr>
          </a:p>
          <a:p>
            <a:pPr indent="-228600">
              <a:lnSpc>
                <a:spcPct val="90000"/>
              </a:lnSpc>
              <a:spcAft>
                <a:spcPts val="600"/>
              </a:spcAft>
              <a:buFont typeface="Arial" panose="020B0604020202020204" pitchFamily="34" charset="0"/>
              <a:buChar char="•"/>
            </a:pPr>
            <a:r>
              <a:rPr lang="en-US" altLang="en-US" sz="2200" dirty="0">
                <a:latin typeface="Comic Sans MS" panose="030F0702030302020204" pitchFamily="66" charset="0"/>
                <a:cs typeface="+mn-cs"/>
              </a:rPr>
              <a:t>We also have a school Twitter account for parents to follow.</a:t>
            </a:r>
          </a:p>
        </p:txBody>
      </p:sp>
    </p:spTree>
    <p:extLst>
      <p:ext uri="{BB962C8B-B14F-4D97-AF65-F5344CB8AC3E}">
        <p14:creationId xmlns:p14="http://schemas.microsoft.com/office/powerpoint/2010/main" val="2800414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8">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0">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21153" y="166342"/>
            <a:ext cx="5529943" cy="1325563"/>
          </a:xfrm>
        </p:spPr>
        <p:txBody>
          <a:bodyPr vert="horz" lIns="91440" tIns="45720" rIns="91440" bIns="45720" rtlCol="0" anchor="ctr">
            <a:normAutofit/>
          </a:bodyPr>
          <a:lstStyle/>
          <a:p>
            <a:pPr eaLnBrk="1" hangingPunct="1"/>
            <a:r>
              <a:rPr lang="en-US" b="1" kern="1200" dirty="0">
                <a:solidFill>
                  <a:schemeClr val="tx1"/>
                </a:solidFill>
                <a:latin typeface="Comic Sans MS" panose="030F0702030302020204" pitchFamily="66" charset="0"/>
              </a:rPr>
              <a:t>Days and Times</a:t>
            </a:r>
          </a:p>
        </p:txBody>
      </p:sp>
      <p:sp>
        <p:nvSpPr>
          <p:cNvPr id="3" name="TextBox 2">
            <a:extLst>
              <a:ext uri="{FF2B5EF4-FFF2-40B4-BE49-F238E27FC236}">
                <a16:creationId xmlns:a16="http://schemas.microsoft.com/office/drawing/2014/main" id="{2E48AA8F-7EC1-4FF2-B043-EDCD0FC87906}"/>
              </a:ext>
            </a:extLst>
          </p:cNvPr>
          <p:cNvSpPr txBox="1"/>
          <p:nvPr/>
        </p:nvSpPr>
        <p:spPr>
          <a:xfrm>
            <a:off x="277431" y="1612887"/>
            <a:ext cx="4495801" cy="3721463"/>
          </a:xfrm>
          <a:prstGeom prst="rect">
            <a:avLst/>
          </a:prstGeom>
        </p:spPr>
        <p:txBody>
          <a:bodyPr vert="horz" lIns="91440" tIns="45720" rIns="91440" bIns="45720" rtlCol="0">
            <a:normAutofit/>
          </a:bodyPr>
          <a:lstStyle/>
          <a:p>
            <a:pPr>
              <a:lnSpc>
                <a:spcPct val="90000"/>
              </a:lnSpc>
              <a:spcAft>
                <a:spcPts val="600"/>
              </a:spcAft>
            </a:pPr>
            <a:r>
              <a:rPr lang="en-US" sz="2400" b="1" dirty="0">
                <a:latin typeface="Comic Sans MS" panose="030F0702030302020204" pitchFamily="66" charset="0"/>
                <a:cs typeface="+mn-cs"/>
              </a:rPr>
              <a:t>Gate Opening Times;</a:t>
            </a:r>
          </a:p>
          <a:p>
            <a:pPr>
              <a:lnSpc>
                <a:spcPct val="90000"/>
              </a:lnSpc>
              <a:spcAft>
                <a:spcPts val="600"/>
              </a:spcAft>
            </a:pPr>
            <a:r>
              <a:rPr lang="en-US" sz="2000" dirty="0">
                <a:latin typeface="Comic Sans MS" panose="030F0702030302020204" pitchFamily="66" charset="0"/>
                <a:cs typeface="+mn-cs"/>
              </a:rPr>
              <a:t>Monday- Friday   - 8:30-  8:45  -   3:-3:15</a:t>
            </a:r>
          </a:p>
          <a:p>
            <a:pPr>
              <a:lnSpc>
                <a:spcPct val="90000"/>
              </a:lnSpc>
              <a:spcAft>
                <a:spcPts val="600"/>
              </a:spcAft>
            </a:pPr>
            <a:endParaRPr lang="en-US" sz="2000" dirty="0">
              <a:latin typeface="Comic Sans MS" panose="030F0702030302020204" pitchFamily="66" charset="0"/>
              <a:cs typeface="+mn-cs"/>
            </a:endParaRPr>
          </a:p>
          <a:p>
            <a:pPr>
              <a:lnSpc>
                <a:spcPct val="90000"/>
              </a:lnSpc>
              <a:spcAft>
                <a:spcPts val="600"/>
              </a:spcAft>
            </a:pPr>
            <a:endParaRPr lang="en-US" sz="2000" dirty="0">
              <a:latin typeface="Comic Sans MS" panose="030F0702030302020204" pitchFamily="66" charset="0"/>
              <a:cs typeface="+mn-cs"/>
            </a:endParaRPr>
          </a:p>
          <a:p>
            <a:pPr>
              <a:lnSpc>
                <a:spcPct val="90000"/>
              </a:lnSpc>
              <a:spcAft>
                <a:spcPts val="600"/>
              </a:spcAft>
            </a:pPr>
            <a:r>
              <a:rPr lang="en-US" sz="2000" dirty="0">
                <a:latin typeface="Comic Sans MS" panose="030F0702030302020204" pitchFamily="66" charset="0"/>
                <a:cs typeface="+mn-cs"/>
              </a:rPr>
              <a:t>We have some sessions available for £15.00 per session (sessions-am /pm – so for a full day would be £30 (please contact the office or Miss Graham)</a:t>
            </a:r>
          </a:p>
        </p:txBody>
      </p:sp>
      <p:sp>
        <p:nvSpPr>
          <p:cNvPr id="5" name="Control 1"/>
          <p:cNvSpPr>
            <a:spLocks noChangeArrowheads="1" noChangeShapeType="1"/>
          </p:cNvSpPr>
          <p:nvPr/>
        </p:nvSpPr>
        <p:spPr bwMode="auto">
          <a:xfrm>
            <a:off x="145230" y="907230"/>
            <a:ext cx="9896475" cy="2103437"/>
          </a:xfrm>
          <a:prstGeom prst="rect">
            <a:avLst/>
          </a:prstGeom>
          <a:noFill/>
          <a:ln>
            <a:noFill/>
          </a:ln>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GB" dirty="0"/>
          </a:p>
        </p:txBody>
      </p:sp>
      <p:pic>
        <p:nvPicPr>
          <p:cNvPr id="1026" name="Picture 2" descr="DIY CLOCK FOR KIDS: 9+ FUN LEARNING TIMEPIECES">
            <a:extLst>
              <a:ext uri="{FF2B5EF4-FFF2-40B4-BE49-F238E27FC236}">
                <a16:creationId xmlns:a16="http://schemas.microsoft.com/office/drawing/2014/main" id="{84D47A96-9BE1-1289-CE52-BA010F270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891" y="1824388"/>
            <a:ext cx="3509962" cy="350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16123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68909" y="0"/>
            <a:ext cx="8047611" cy="770543"/>
          </a:xfrm>
        </p:spPr>
        <p:txBody>
          <a:bodyPr vert="horz" lIns="91440" tIns="45720" rIns="91440" bIns="45720" rtlCol="0" anchor="b">
            <a:normAutofit/>
          </a:bodyPr>
          <a:lstStyle/>
          <a:p>
            <a:pPr algn="ctr" eaLnBrk="1" hangingPunct="1"/>
            <a:r>
              <a:rPr lang="en-US" sz="3500" b="1" kern="1200" dirty="0">
                <a:latin typeface="Comic Sans MS" panose="030F0702030302020204" pitchFamily="66" charset="0"/>
              </a:rPr>
              <a:t>What happens during the day ?</a:t>
            </a:r>
          </a:p>
        </p:txBody>
      </p:sp>
      <p:sp>
        <p:nvSpPr>
          <p:cNvPr id="3" name="Text Placeholder 2"/>
          <p:cNvSpPr>
            <a:spLocks noGrp="1"/>
          </p:cNvSpPr>
          <p:nvPr>
            <p:ph type="body" idx="1"/>
          </p:nvPr>
        </p:nvSpPr>
        <p:spPr>
          <a:xfrm>
            <a:off x="4869472" y="765312"/>
            <a:ext cx="7200608" cy="6092687"/>
          </a:xfrm>
        </p:spPr>
        <p:txBody>
          <a:bodyPr vert="horz" lIns="91440" tIns="45720" rIns="91440" bIns="45720" rtlCol="0">
            <a:noAutofit/>
          </a:bodyPr>
          <a:lstStyle/>
          <a:p>
            <a:pPr algn="ctr" eaLnBrk="1" hangingPunct="1"/>
            <a:r>
              <a:rPr lang="en-US" sz="1400" b="1" kern="1200" dirty="0">
                <a:solidFill>
                  <a:schemeClr val="tx1"/>
                </a:solidFill>
                <a:latin typeface="Comic Sans MS" panose="030F0702030302020204" pitchFamily="66" charset="0"/>
              </a:rPr>
              <a:t>Timetable from </a:t>
            </a:r>
            <a:r>
              <a:rPr lang="en-US" sz="1400" b="1" dirty="0">
                <a:solidFill>
                  <a:schemeClr val="tx1"/>
                </a:solidFill>
                <a:latin typeface="Comic Sans MS" panose="030F0702030302020204" pitchFamily="66" charset="0"/>
              </a:rPr>
              <a:t>November</a:t>
            </a:r>
            <a:r>
              <a:rPr lang="en-US" sz="1400" b="1" kern="1200" dirty="0">
                <a:solidFill>
                  <a:schemeClr val="tx1"/>
                </a:solidFill>
                <a:latin typeface="Comic Sans MS" panose="030F0702030302020204" pitchFamily="66" charset="0"/>
              </a:rPr>
              <a:t> 2023</a:t>
            </a:r>
          </a:p>
          <a:p>
            <a:pPr algn="ctr" eaLnBrk="1" hangingPunct="1"/>
            <a:r>
              <a:rPr lang="en-US" sz="1400" b="1" kern="1200" dirty="0">
                <a:solidFill>
                  <a:schemeClr val="tx1"/>
                </a:solidFill>
                <a:latin typeface="Comic Sans MS" panose="030F0702030302020204" pitchFamily="66" charset="0"/>
              </a:rPr>
              <a:t>8:30-8:45</a:t>
            </a:r>
            <a:r>
              <a:rPr lang="en-US" sz="1400" kern="1200" dirty="0">
                <a:solidFill>
                  <a:schemeClr val="tx1"/>
                </a:solidFill>
                <a:latin typeface="Comic Sans MS" panose="030F0702030302020204" pitchFamily="66" charset="0"/>
              </a:rPr>
              <a:t> –doors open  </a:t>
            </a:r>
          </a:p>
          <a:p>
            <a:pPr algn="ctr" eaLnBrk="1" hangingPunct="1"/>
            <a:r>
              <a:rPr lang="en-US" sz="1400" b="1" dirty="0">
                <a:solidFill>
                  <a:schemeClr val="tx1"/>
                </a:solidFill>
                <a:latin typeface="Comic Sans MS" panose="030F0702030302020204" pitchFamily="66" charset="0"/>
              </a:rPr>
              <a:t>8:45</a:t>
            </a:r>
            <a:r>
              <a:rPr lang="en-US" sz="1400" b="1" kern="1200" dirty="0">
                <a:solidFill>
                  <a:schemeClr val="tx1"/>
                </a:solidFill>
                <a:latin typeface="Comic Sans MS" panose="030F0702030302020204" pitchFamily="66" charset="0"/>
              </a:rPr>
              <a:t>-9:10</a:t>
            </a:r>
            <a:r>
              <a:rPr lang="en-US" sz="1400" kern="1200" dirty="0">
                <a:solidFill>
                  <a:schemeClr val="tx1"/>
                </a:solidFill>
                <a:latin typeface="Comic Sans MS" panose="030F0702030302020204" pitchFamily="66" charset="0"/>
              </a:rPr>
              <a:t>-Play in the classroom, do register</a:t>
            </a:r>
          </a:p>
          <a:p>
            <a:pPr algn="ctr" eaLnBrk="1" hangingPunct="1"/>
            <a:r>
              <a:rPr lang="en-US" sz="1400" b="1" kern="1200" dirty="0">
                <a:solidFill>
                  <a:schemeClr val="tx1"/>
                </a:solidFill>
                <a:latin typeface="Comic Sans MS" panose="030F0702030302020204" pitchFamily="66" charset="0"/>
              </a:rPr>
              <a:t>9:10-9:25</a:t>
            </a:r>
            <a:r>
              <a:rPr lang="en-US" sz="1400" kern="1200" dirty="0">
                <a:solidFill>
                  <a:schemeClr val="tx1"/>
                </a:solidFill>
                <a:latin typeface="Comic Sans MS" panose="030F0702030302020204" pitchFamily="66" charset="0"/>
              </a:rPr>
              <a:t> – Gather round to look at visual timetable. Sit in circle for: Prayer, wake up shake up and whole class </a:t>
            </a:r>
            <a:r>
              <a:rPr lang="en-US" sz="1400" dirty="0">
                <a:solidFill>
                  <a:schemeClr val="tx1"/>
                </a:solidFill>
                <a:latin typeface="Comic Sans MS" panose="030F0702030302020204" pitchFamily="66" charset="0"/>
              </a:rPr>
              <a:t>CAL/topic work</a:t>
            </a:r>
            <a:endParaRPr lang="en-US" sz="1400" kern="1200" dirty="0">
              <a:solidFill>
                <a:schemeClr val="tx1"/>
              </a:solidFill>
              <a:latin typeface="Comic Sans MS" panose="030F0702030302020204" pitchFamily="66" charset="0"/>
            </a:endParaRPr>
          </a:p>
          <a:p>
            <a:pPr algn="ctr" eaLnBrk="1" hangingPunct="1"/>
            <a:r>
              <a:rPr lang="en-US" sz="1400" b="1" dirty="0">
                <a:solidFill>
                  <a:schemeClr val="tx1"/>
                </a:solidFill>
                <a:latin typeface="Comic Sans MS" panose="030F0702030302020204" pitchFamily="66" charset="0"/>
              </a:rPr>
              <a:t>9:25-10:00-</a:t>
            </a:r>
            <a:r>
              <a:rPr lang="en-US" sz="1400" dirty="0">
                <a:solidFill>
                  <a:schemeClr val="tx1"/>
                </a:solidFill>
                <a:latin typeface="Comic Sans MS" panose="030F0702030302020204" pitchFamily="66" charset="0"/>
              </a:rPr>
              <a:t>Independent</a:t>
            </a:r>
            <a:r>
              <a:rPr lang="en-US" sz="1400" b="1" dirty="0">
                <a:solidFill>
                  <a:schemeClr val="tx1"/>
                </a:solidFill>
                <a:latin typeface="Comic Sans MS" panose="030F0702030302020204" pitchFamily="66" charset="0"/>
              </a:rPr>
              <a:t> </a:t>
            </a:r>
            <a:r>
              <a:rPr lang="en-US" sz="1400" dirty="0">
                <a:solidFill>
                  <a:schemeClr val="tx1"/>
                </a:solidFill>
                <a:latin typeface="Comic Sans MS" panose="030F0702030302020204" pitchFamily="66" charset="0"/>
              </a:rPr>
              <a:t>play and Teacher Directed</a:t>
            </a:r>
          </a:p>
          <a:p>
            <a:pPr algn="ctr" eaLnBrk="1" hangingPunct="1"/>
            <a:r>
              <a:rPr lang="en-US" sz="1400" b="1" kern="1200" dirty="0">
                <a:solidFill>
                  <a:schemeClr val="tx1"/>
                </a:solidFill>
                <a:latin typeface="Comic Sans MS" panose="030F0702030302020204" pitchFamily="66" charset="0"/>
              </a:rPr>
              <a:t>10:00- 10:20- </a:t>
            </a:r>
            <a:r>
              <a:rPr lang="en-US" sz="1400" kern="1200" dirty="0">
                <a:solidFill>
                  <a:schemeClr val="tx1"/>
                </a:solidFill>
                <a:latin typeface="Comic Sans MS" panose="030F0702030302020204" pitchFamily="66" charset="0"/>
              </a:rPr>
              <a:t>Toileting, Snack and story </a:t>
            </a:r>
          </a:p>
          <a:p>
            <a:pPr algn="ctr" eaLnBrk="1" hangingPunct="1"/>
            <a:r>
              <a:rPr lang="en-US" sz="1400" b="1" kern="1200" dirty="0">
                <a:solidFill>
                  <a:schemeClr val="tx1"/>
                </a:solidFill>
                <a:latin typeface="Comic Sans MS" panose="030F0702030302020204" pitchFamily="66" charset="0"/>
              </a:rPr>
              <a:t>10:20- 11:00</a:t>
            </a:r>
            <a:r>
              <a:rPr lang="en-US" sz="1400" kern="1200" dirty="0">
                <a:solidFill>
                  <a:schemeClr val="tx1"/>
                </a:solidFill>
                <a:latin typeface="Comic Sans MS" panose="030F0702030302020204" pitchFamily="66" charset="0"/>
              </a:rPr>
              <a:t>- Teacher Directed and child initiated outside. </a:t>
            </a:r>
          </a:p>
          <a:p>
            <a:pPr algn="ctr" eaLnBrk="1" hangingPunct="1"/>
            <a:r>
              <a:rPr lang="en-US" sz="1400" b="1" kern="1200" dirty="0">
                <a:solidFill>
                  <a:schemeClr val="tx1"/>
                </a:solidFill>
                <a:latin typeface="Comic Sans MS" panose="030F0702030302020204" pitchFamily="66" charset="0"/>
              </a:rPr>
              <a:t>11:00</a:t>
            </a:r>
            <a:r>
              <a:rPr lang="en-US" sz="1400" kern="1200" dirty="0">
                <a:solidFill>
                  <a:schemeClr val="tx1"/>
                </a:solidFill>
                <a:latin typeface="Comic Sans MS" panose="030F0702030302020204" pitchFamily="66" charset="0"/>
              </a:rPr>
              <a:t>- </a:t>
            </a:r>
            <a:r>
              <a:rPr lang="en-US" sz="1400" b="1" kern="1200" dirty="0">
                <a:solidFill>
                  <a:schemeClr val="tx1"/>
                </a:solidFill>
                <a:latin typeface="Comic Sans MS" panose="030F0702030302020204" pitchFamily="66" charset="0"/>
              </a:rPr>
              <a:t>11:30</a:t>
            </a:r>
            <a:r>
              <a:rPr lang="en-US" sz="1400" kern="1200" dirty="0">
                <a:solidFill>
                  <a:schemeClr val="tx1"/>
                </a:solidFill>
                <a:latin typeface="Comic Sans MS" panose="030F0702030302020204" pitchFamily="66" charset="0"/>
              </a:rPr>
              <a:t>-Whole class Phonics, Toileting and song time</a:t>
            </a:r>
          </a:p>
          <a:p>
            <a:pPr algn="ctr" eaLnBrk="1" hangingPunct="1"/>
            <a:r>
              <a:rPr lang="en-US" sz="1400" b="1" kern="1200" dirty="0">
                <a:solidFill>
                  <a:schemeClr val="tx1"/>
                </a:solidFill>
                <a:latin typeface="Comic Sans MS" panose="030F0702030302020204" pitchFamily="66" charset="0"/>
              </a:rPr>
              <a:t>11:30-12:30- Lunchtime</a:t>
            </a:r>
          </a:p>
          <a:p>
            <a:pPr algn="ctr" eaLnBrk="1" hangingPunct="1"/>
            <a:r>
              <a:rPr lang="en-US" sz="1400" b="1" kern="1200" dirty="0">
                <a:solidFill>
                  <a:schemeClr val="tx1"/>
                </a:solidFill>
                <a:latin typeface="Comic Sans MS" panose="030F0702030302020204" pitchFamily="66" charset="0"/>
              </a:rPr>
              <a:t>12:30-12:35 Daily Jog</a:t>
            </a:r>
          </a:p>
          <a:p>
            <a:pPr algn="ctr" eaLnBrk="1" hangingPunct="1"/>
            <a:r>
              <a:rPr lang="en-US" sz="1400" b="1" kern="1200" dirty="0">
                <a:solidFill>
                  <a:schemeClr val="tx1"/>
                </a:solidFill>
                <a:latin typeface="Comic Sans MS" panose="030F0702030302020204" pitchFamily="66" charset="0"/>
              </a:rPr>
              <a:t>12:35-12:50</a:t>
            </a:r>
            <a:r>
              <a:rPr lang="en-US" sz="1400" kern="1200" dirty="0">
                <a:solidFill>
                  <a:schemeClr val="tx1"/>
                </a:solidFill>
                <a:latin typeface="Comic Sans MS" panose="030F0702030302020204" pitchFamily="66" charset="0"/>
              </a:rPr>
              <a:t>-Maths Whole Class</a:t>
            </a:r>
          </a:p>
          <a:p>
            <a:pPr algn="ctr" eaLnBrk="1" hangingPunct="1"/>
            <a:r>
              <a:rPr lang="en-US" sz="1400" b="1" kern="1200" dirty="0">
                <a:solidFill>
                  <a:schemeClr val="tx1"/>
                </a:solidFill>
                <a:latin typeface="Comic Sans MS" panose="030F0702030302020204" pitchFamily="66" charset="0"/>
              </a:rPr>
              <a:t>12:50-1:50-</a:t>
            </a:r>
            <a:r>
              <a:rPr lang="en-US" sz="1400" kern="1200" dirty="0">
                <a:solidFill>
                  <a:schemeClr val="tx1"/>
                </a:solidFill>
                <a:latin typeface="Comic Sans MS" panose="030F0702030302020204" pitchFamily="66" charset="0"/>
              </a:rPr>
              <a:t>Indoor Play-free choice and interventions. </a:t>
            </a:r>
          </a:p>
          <a:p>
            <a:pPr algn="ctr" eaLnBrk="1" hangingPunct="1"/>
            <a:r>
              <a:rPr lang="en-US" sz="1400" b="1" dirty="0">
                <a:solidFill>
                  <a:schemeClr val="tx1"/>
                </a:solidFill>
                <a:latin typeface="Comic Sans MS" panose="030F0702030302020204" pitchFamily="66" charset="0"/>
              </a:rPr>
              <a:t>1:50</a:t>
            </a:r>
            <a:r>
              <a:rPr lang="en-US" sz="1400" kern="1200" dirty="0">
                <a:solidFill>
                  <a:schemeClr val="tx1"/>
                </a:solidFill>
                <a:latin typeface="Comic Sans MS" panose="030F0702030302020204" pitchFamily="66" charset="0"/>
              </a:rPr>
              <a:t>-</a:t>
            </a:r>
            <a:r>
              <a:rPr lang="en-US" sz="1400" b="1" dirty="0">
                <a:solidFill>
                  <a:schemeClr val="tx1"/>
                </a:solidFill>
                <a:latin typeface="Comic Sans MS" panose="030F0702030302020204" pitchFamily="66" charset="0"/>
              </a:rPr>
              <a:t>2:00</a:t>
            </a:r>
            <a:r>
              <a:rPr lang="en-US" sz="1400" kern="1200" dirty="0">
                <a:solidFill>
                  <a:schemeClr val="tx1"/>
                </a:solidFill>
                <a:latin typeface="Comic Sans MS" panose="030F0702030302020204" pitchFamily="66" charset="0"/>
              </a:rPr>
              <a:t>-Tidy up</a:t>
            </a:r>
          </a:p>
          <a:p>
            <a:pPr algn="ctr" eaLnBrk="1" hangingPunct="1"/>
            <a:r>
              <a:rPr lang="en-US" sz="1400" b="1" dirty="0">
                <a:solidFill>
                  <a:schemeClr val="tx1"/>
                </a:solidFill>
                <a:latin typeface="Comic Sans MS" panose="030F0702030302020204" pitchFamily="66" charset="0"/>
              </a:rPr>
              <a:t>2:00-2:05</a:t>
            </a:r>
            <a:r>
              <a:rPr lang="en-US" sz="1400" dirty="0">
                <a:solidFill>
                  <a:schemeClr val="tx1"/>
                </a:solidFill>
                <a:latin typeface="Comic Sans MS" panose="030F0702030302020204" pitchFamily="66" charset="0"/>
              </a:rPr>
              <a:t>-Dough Disco</a:t>
            </a:r>
          </a:p>
          <a:p>
            <a:pPr algn="ctr" eaLnBrk="1" hangingPunct="1"/>
            <a:r>
              <a:rPr lang="en-US" sz="1400" b="1" kern="1200" dirty="0">
                <a:solidFill>
                  <a:schemeClr val="tx1"/>
                </a:solidFill>
                <a:latin typeface="Comic Sans MS" panose="030F0702030302020204" pitchFamily="66" charset="0"/>
              </a:rPr>
              <a:t>2:05-2:45</a:t>
            </a:r>
            <a:r>
              <a:rPr lang="en-US" sz="1400" kern="1200" dirty="0">
                <a:solidFill>
                  <a:schemeClr val="tx1"/>
                </a:solidFill>
                <a:latin typeface="Comic Sans MS" panose="030F0702030302020204" pitchFamily="66" charset="0"/>
              </a:rPr>
              <a:t>-outside independent play and teacher directed activities</a:t>
            </a:r>
          </a:p>
          <a:p>
            <a:pPr algn="ctr" eaLnBrk="1" hangingPunct="1"/>
            <a:r>
              <a:rPr lang="en-US" sz="1400" b="1" kern="1200" dirty="0">
                <a:solidFill>
                  <a:schemeClr val="tx1"/>
                </a:solidFill>
                <a:latin typeface="Comic Sans MS" panose="030F0702030302020204" pitchFamily="66" charset="0"/>
              </a:rPr>
              <a:t>2:45-2:55- </a:t>
            </a:r>
            <a:r>
              <a:rPr lang="en-US" sz="1400" kern="1200" dirty="0">
                <a:solidFill>
                  <a:schemeClr val="tx1"/>
                </a:solidFill>
                <a:latin typeface="Comic Sans MS" panose="030F0702030302020204" pitchFamily="66" charset="0"/>
              </a:rPr>
              <a:t>RE</a:t>
            </a:r>
          </a:p>
          <a:p>
            <a:pPr algn="ctr" eaLnBrk="1" hangingPunct="1"/>
            <a:r>
              <a:rPr lang="en-US" sz="1400" b="1" dirty="0">
                <a:solidFill>
                  <a:schemeClr val="tx1"/>
                </a:solidFill>
                <a:latin typeface="Comic Sans MS" panose="030F0702030302020204" pitchFamily="66" charset="0"/>
              </a:rPr>
              <a:t>2:55-3:05</a:t>
            </a:r>
            <a:r>
              <a:rPr lang="en-US" sz="1400" dirty="0">
                <a:solidFill>
                  <a:schemeClr val="tx1"/>
                </a:solidFill>
                <a:latin typeface="Comic Sans MS" panose="030F0702030302020204" pitchFamily="66" charset="0"/>
              </a:rPr>
              <a:t>-Story and end of day Prayer</a:t>
            </a:r>
            <a:endParaRPr lang="en-US" sz="1400" kern="1200" dirty="0">
              <a:solidFill>
                <a:schemeClr val="tx1"/>
              </a:solidFill>
              <a:latin typeface="Comic Sans MS" panose="030F0702030302020204" pitchFamily="66" charset="0"/>
            </a:endParaRPr>
          </a:p>
          <a:p>
            <a:pPr algn="ctr" eaLnBrk="1" hangingPunct="1"/>
            <a:r>
              <a:rPr lang="en-US" sz="1400" b="1" dirty="0">
                <a:solidFill>
                  <a:schemeClr val="tx1"/>
                </a:solidFill>
                <a:latin typeface="Comic Sans MS" panose="030F0702030302020204" pitchFamily="66" charset="0"/>
              </a:rPr>
              <a:t>3:05</a:t>
            </a:r>
            <a:r>
              <a:rPr lang="en-US" sz="1400" b="1" kern="1200" dirty="0">
                <a:solidFill>
                  <a:schemeClr val="tx1"/>
                </a:solidFill>
                <a:latin typeface="Comic Sans MS" panose="030F0702030302020204" pitchFamily="66" charset="0"/>
              </a:rPr>
              <a:t>-3:15- </a:t>
            </a:r>
            <a:r>
              <a:rPr lang="en-US" sz="1400" kern="1200" dirty="0">
                <a:solidFill>
                  <a:schemeClr val="tx1"/>
                </a:solidFill>
                <a:latin typeface="Comic Sans MS" panose="030F0702030302020204" pitchFamily="66" charset="0"/>
              </a:rPr>
              <a:t>Story/songs and get ready for home </a:t>
            </a:r>
            <a:r>
              <a:rPr lang="en-US" sz="1400" b="1" kern="1200" dirty="0">
                <a:solidFill>
                  <a:schemeClr val="tx1"/>
                </a:solidFill>
                <a:latin typeface="Comic Sans MS" panose="030F0702030302020204" pitchFamily="66" charset="0"/>
              </a:rPr>
              <a:t>- </a:t>
            </a:r>
            <a:r>
              <a:rPr lang="en-US" sz="1400" kern="1200" dirty="0">
                <a:solidFill>
                  <a:schemeClr val="tx1"/>
                </a:solidFill>
                <a:latin typeface="Comic Sans MS" panose="030F0702030302020204" pitchFamily="66" charset="0"/>
              </a:rPr>
              <a:t>Home Time</a:t>
            </a:r>
          </a:p>
        </p:txBody>
      </p:sp>
      <p:cxnSp>
        <p:nvCxnSpPr>
          <p:cNvPr id="1042" name="Straight Connector 104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8" name="Picture 4" descr="Kids around a clock Royalty Free Vector Image - VectorStock">
            <a:extLst>
              <a:ext uri="{FF2B5EF4-FFF2-40B4-BE49-F238E27FC236}">
                <a16:creationId xmlns:a16="http://schemas.microsoft.com/office/drawing/2014/main" id="{498808D7-661C-0CF9-7769-C993464368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900"/>
          <a:stretch/>
        </p:blipFill>
        <p:spPr bwMode="auto">
          <a:xfrm>
            <a:off x="537165" y="1557793"/>
            <a:ext cx="3931744" cy="336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8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7" name="Rectangle 23566">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p:blipFill>
        <p:spPr bwMode="auto">
          <a:xfrm rot="5400000">
            <a:off x="7205301" y="2324855"/>
            <a:ext cx="4036181" cy="3027136"/>
          </a:xfrm>
          <a:prstGeom prst="rect">
            <a:avLst/>
          </a:prstGeom>
        </p:spPr>
      </p:pic>
      <p:sp>
        <p:nvSpPr>
          <p:cNvPr id="23569" name="Freeform: Shape 23568">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71" name="Freeform: Shape 23570">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553" name="Content Placeholder 2"/>
          <p:cNvSpPr>
            <a:spLocks noGrp="1"/>
          </p:cNvSpPr>
          <p:nvPr>
            <p:ph idx="1"/>
          </p:nvPr>
        </p:nvSpPr>
        <p:spPr>
          <a:xfrm>
            <a:off x="838199" y="1825625"/>
            <a:ext cx="4128169" cy="3399518"/>
          </a:xfrm>
        </p:spPr>
        <p:txBody>
          <a:bodyPr>
            <a:normAutofit/>
          </a:bodyPr>
          <a:lstStyle/>
          <a:p>
            <a:pPr marL="0" indent="0" eaLnBrk="1" hangingPunct="1">
              <a:buNone/>
            </a:pPr>
            <a:r>
              <a:rPr lang="en-GB" sz="2000" dirty="0">
                <a:latin typeface="Comic Sans MS" pitchFamily="66" charset="0"/>
              </a:rPr>
              <a:t>We use a Visual Timetable to show the children what is happening every day.</a:t>
            </a:r>
          </a:p>
          <a:p>
            <a:pPr marL="0" indent="0" eaLnBrk="1" hangingPunct="1">
              <a:buNone/>
            </a:pPr>
            <a:endParaRPr lang="en-GB" sz="2000" dirty="0">
              <a:latin typeface="Comic Sans MS" pitchFamily="66" charset="0"/>
            </a:endParaRPr>
          </a:p>
          <a:p>
            <a:pPr marL="0" indent="0" eaLnBrk="1" hangingPunct="1">
              <a:buNone/>
            </a:pPr>
            <a:r>
              <a:rPr lang="en-GB" sz="2000" dirty="0">
                <a:latin typeface="Comic Sans MS" pitchFamily="66" charset="0"/>
              </a:rPr>
              <a:t>This is really useful and helps the children with routines.</a:t>
            </a:r>
          </a:p>
          <a:p>
            <a:pPr eaLnBrk="1" hangingPunct="1"/>
            <a:endParaRPr lang="en-GB" sz="2000" dirty="0">
              <a:latin typeface="Comic Sans MS" pitchFamily="66" charset="0"/>
            </a:endParaRPr>
          </a:p>
          <a:p>
            <a:pPr eaLnBrk="1" hangingPunct="1">
              <a:buFont typeface="Arial" charset="0"/>
              <a:buNone/>
            </a:pPr>
            <a:endParaRPr lang="en-GB" sz="2000" dirty="0"/>
          </a:p>
        </p:txBody>
      </p:sp>
      <p:sp>
        <p:nvSpPr>
          <p:cNvPr id="4" name="TextBox 3">
            <a:extLst>
              <a:ext uri="{FF2B5EF4-FFF2-40B4-BE49-F238E27FC236}">
                <a16:creationId xmlns:a16="http://schemas.microsoft.com/office/drawing/2014/main" id="{69DA51A2-A27B-679E-69C0-2CD89131AEA7}"/>
              </a:ext>
            </a:extLst>
          </p:cNvPr>
          <p:cNvSpPr txBox="1"/>
          <p:nvPr/>
        </p:nvSpPr>
        <p:spPr>
          <a:xfrm>
            <a:off x="838199" y="543481"/>
            <a:ext cx="6097656" cy="707886"/>
          </a:xfrm>
          <a:prstGeom prst="rect">
            <a:avLst/>
          </a:prstGeom>
          <a:noFill/>
        </p:spPr>
        <p:txBody>
          <a:bodyPr wrap="square">
            <a:spAutoFit/>
          </a:bodyPr>
          <a:lstStyle/>
          <a:p>
            <a:r>
              <a:rPr lang="en-GB" sz="4000" b="1" dirty="0">
                <a:latin typeface="Comic Sans MS" pitchFamily="66" charset="0"/>
              </a:rPr>
              <a:t>Visual Timetable </a:t>
            </a:r>
            <a:endParaRPr lang="en-GB" sz="4000" b="1" dirty="0"/>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Freeform: Shape 1034">
            <a:extLst>
              <a:ext uri="{FF2B5EF4-FFF2-40B4-BE49-F238E27FC236}">
                <a16:creationId xmlns:a16="http://schemas.microsoft.com/office/drawing/2014/main" id="{F78796AF-79A0-47AC-BEFD-BFFC00F96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hildren Learning Clipart High Res Stock Images | Shutterstock">
            <a:extLst>
              <a:ext uri="{FF2B5EF4-FFF2-40B4-BE49-F238E27FC236}">
                <a16:creationId xmlns:a16="http://schemas.microsoft.com/office/drawing/2014/main" id="{80BEE96F-A517-4F1D-B803-B006FE36E2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114"/>
          <a:stretch/>
        </p:blipFill>
        <p:spPr bwMode="auto">
          <a:xfrm>
            <a:off x="390391" y="2902226"/>
            <a:ext cx="3198387" cy="19729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6876" y="400692"/>
            <a:ext cx="4414600" cy="1416498"/>
          </a:xfrm>
        </p:spPr>
        <p:txBody>
          <a:bodyPr vert="horz" lIns="91440" tIns="45720" rIns="91440" bIns="45720" rtlCol="0" anchor="b">
            <a:normAutofit/>
          </a:bodyPr>
          <a:lstStyle/>
          <a:p>
            <a:pPr eaLnBrk="1" hangingPunct="1"/>
            <a:r>
              <a:rPr lang="en-US" sz="4000" b="1" kern="1200" dirty="0">
                <a:solidFill>
                  <a:schemeClr val="tx1"/>
                </a:solidFill>
                <a:latin typeface="Comic Sans MS" panose="030F0702030302020204" pitchFamily="66" charset="0"/>
              </a:rPr>
              <a:t>The Nursery Curriculum</a:t>
            </a:r>
          </a:p>
        </p:txBody>
      </p:sp>
      <p:sp>
        <p:nvSpPr>
          <p:cNvPr id="3" name="Text Placeholder 2"/>
          <p:cNvSpPr>
            <a:spLocks noGrp="1"/>
          </p:cNvSpPr>
          <p:nvPr>
            <p:ph type="body" idx="1"/>
          </p:nvPr>
        </p:nvSpPr>
        <p:spPr>
          <a:xfrm>
            <a:off x="6647745" y="861363"/>
            <a:ext cx="4764733" cy="4714489"/>
          </a:xfrm>
        </p:spPr>
        <p:txBody>
          <a:bodyPr vert="horz" lIns="91440" tIns="45720" rIns="91440" bIns="45720" rtlCol="0" anchor="t">
            <a:noAutofit/>
          </a:bodyPr>
          <a:lstStyle/>
          <a:p>
            <a:pPr eaLnBrk="1" hangingPunct="1"/>
            <a:endParaRPr lang="en-US" sz="2000" kern="1200" dirty="0">
              <a:solidFill>
                <a:schemeClr val="tx1"/>
              </a:solidFill>
              <a:latin typeface="Comic Sans MS" panose="030F0702030302020204" pitchFamily="66" charset="0"/>
            </a:endParaRPr>
          </a:p>
          <a:p>
            <a:pPr eaLnBrk="1" hangingPunct="1"/>
            <a:r>
              <a:rPr lang="en-US" kern="1200" dirty="0">
                <a:solidFill>
                  <a:schemeClr val="bg1"/>
                </a:solidFill>
                <a:latin typeface="Comic Sans MS" panose="030F0702030302020204" pitchFamily="66" charset="0"/>
              </a:rPr>
              <a:t>The Development Matters statements from birth –three and three - four are used in Nursery. </a:t>
            </a:r>
          </a:p>
          <a:p>
            <a:pPr eaLnBrk="1" hangingPunct="1"/>
            <a:endParaRPr lang="en-US" kern="1200" dirty="0">
              <a:solidFill>
                <a:schemeClr val="bg1"/>
              </a:solidFill>
              <a:latin typeface="Comic Sans MS" panose="030F0702030302020204" pitchFamily="66" charset="0"/>
            </a:endParaRPr>
          </a:p>
          <a:p>
            <a:pPr eaLnBrk="1" hangingPunct="1"/>
            <a:r>
              <a:rPr lang="en-US" kern="1200" dirty="0">
                <a:solidFill>
                  <a:schemeClr val="bg1"/>
                </a:solidFill>
                <a:latin typeface="Comic Sans MS" panose="030F0702030302020204" pitchFamily="66" charset="0"/>
              </a:rPr>
              <a:t>These statements are used for learning, development and care of the children. </a:t>
            </a:r>
          </a:p>
          <a:p>
            <a:pPr eaLnBrk="1" hangingPunct="1"/>
            <a:endParaRPr lang="en-US" kern="1200" dirty="0">
              <a:solidFill>
                <a:schemeClr val="bg1"/>
              </a:solidFill>
              <a:latin typeface="Comic Sans MS" panose="030F0702030302020204" pitchFamily="66" charset="0"/>
            </a:endParaRPr>
          </a:p>
          <a:p>
            <a:pPr eaLnBrk="1" hangingPunct="1"/>
            <a:r>
              <a:rPr lang="en-US" kern="1200" dirty="0">
                <a:solidFill>
                  <a:schemeClr val="bg1"/>
                </a:solidFill>
                <a:latin typeface="Comic Sans MS" panose="030F0702030302020204" pitchFamily="66" charset="0"/>
              </a:rPr>
              <a:t>The areas of learning are divided into prime and specific areas of learning.</a:t>
            </a:r>
          </a:p>
        </p:txBody>
      </p:sp>
    </p:spTree>
    <p:extLst>
      <p:ext uri="{BB962C8B-B14F-4D97-AF65-F5344CB8AC3E}">
        <p14:creationId xmlns:p14="http://schemas.microsoft.com/office/powerpoint/2010/main" val="95768111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32" name="Rectangle 17431">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4" name="Freeform: Shape 17433">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36" name="Freeform: Shape 17435">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09" name="Title 1"/>
          <p:cNvSpPr>
            <a:spLocks noGrp="1"/>
          </p:cNvSpPr>
          <p:nvPr>
            <p:ph type="title"/>
          </p:nvPr>
        </p:nvSpPr>
        <p:spPr>
          <a:xfrm>
            <a:off x="838198" y="141605"/>
            <a:ext cx="5529943" cy="1325563"/>
          </a:xfrm>
        </p:spPr>
        <p:txBody>
          <a:bodyPr>
            <a:normAutofit fontScale="90000"/>
          </a:bodyPr>
          <a:lstStyle/>
          <a:p>
            <a:pPr eaLnBrk="1" hangingPunct="1"/>
            <a:br>
              <a:rPr lang="en-GB" sz="3400" dirty="0">
                <a:latin typeface="Comic Sans MS" pitchFamily="66" charset="0"/>
              </a:rPr>
            </a:br>
            <a:r>
              <a:rPr lang="en-GB" sz="4000" b="1" dirty="0">
                <a:latin typeface="Comic Sans MS" pitchFamily="66" charset="0"/>
              </a:rPr>
              <a:t>Prime Areas of Learning</a:t>
            </a:r>
          </a:p>
        </p:txBody>
      </p:sp>
      <p:sp>
        <p:nvSpPr>
          <p:cNvPr id="3" name="Content Placeholder 2"/>
          <p:cNvSpPr>
            <a:spLocks noGrp="1"/>
          </p:cNvSpPr>
          <p:nvPr>
            <p:ph idx="1"/>
          </p:nvPr>
        </p:nvSpPr>
        <p:spPr>
          <a:xfrm>
            <a:off x="7047092" y="882664"/>
            <a:ext cx="4631511" cy="4106780"/>
          </a:xfrm>
        </p:spPr>
        <p:txBody>
          <a:bodyPr rtlCol="0">
            <a:noAutofit/>
          </a:bodyPr>
          <a:lstStyle/>
          <a:p>
            <a:pPr marL="0" indent="0" eaLnBrk="1" fontAlgn="auto" hangingPunct="1">
              <a:spcAft>
                <a:spcPts val="0"/>
              </a:spcAft>
              <a:buFont typeface="Arial" panose="020B0604020202020204" pitchFamily="34" charset="0"/>
              <a:buNone/>
              <a:defRPr/>
            </a:pPr>
            <a:endParaRPr lang="en-GB" sz="2000" dirty="0">
              <a:latin typeface="Comic Sans MS" pitchFamily="66" charset="0"/>
            </a:endParaRPr>
          </a:p>
          <a:p>
            <a:pPr eaLnBrk="1" fontAlgn="auto" hangingPunct="1">
              <a:spcAft>
                <a:spcPts val="0"/>
              </a:spcAft>
              <a:buFont typeface="Arial" panose="020B0604020202020204" pitchFamily="34" charset="0"/>
              <a:buChar char="•"/>
              <a:defRPr/>
            </a:pPr>
            <a:r>
              <a:rPr lang="en-GB" sz="2400" dirty="0">
                <a:solidFill>
                  <a:schemeClr val="bg1"/>
                </a:solidFill>
                <a:latin typeface="Comic Sans MS" pitchFamily="66" charset="0"/>
              </a:rPr>
              <a:t>Personal, Social and Emotional Development- PSED (Self-Regulation, Managing self, Building Relationships)</a:t>
            </a:r>
          </a:p>
          <a:p>
            <a:pPr eaLnBrk="1" fontAlgn="auto" hangingPunct="1">
              <a:spcAft>
                <a:spcPts val="0"/>
              </a:spcAft>
              <a:buFont typeface="Arial" panose="020B0604020202020204" pitchFamily="34" charset="0"/>
              <a:buChar char="•"/>
              <a:defRPr/>
            </a:pPr>
            <a:r>
              <a:rPr lang="en-GB" sz="2400" dirty="0">
                <a:solidFill>
                  <a:schemeClr val="bg1"/>
                </a:solidFill>
                <a:latin typeface="Comic Sans MS" pitchFamily="66" charset="0"/>
              </a:rPr>
              <a:t>Physical Development-PD (Gross Motor Skills, Fine Motor Skills)</a:t>
            </a:r>
          </a:p>
          <a:p>
            <a:pPr eaLnBrk="1" fontAlgn="auto" hangingPunct="1">
              <a:spcAft>
                <a:spcPts val="0"/>
              </a:spcAft>
              <a:buFont typeface="Arial" panose="020B0604020202020204" pitchFamily="34" charset="0"/>
              <a:buChar char="•"/>
              <a:defRPr/>
            </a:pPr>
            <a:r>
              <a:rPr lang="en-GB" sz="2400" dirty="0">
                <a:solidFill>
                  <a:schemeClr val="bg1"/>
                </a:solidFill>
                <a:latin typeface="Comic Sans MS" pitchFamily="66" charset="0"/>
              </a:rPr>
              <a:t>Communication and Language-CAL (Listening and Attention and Understanding, Speaking)</a:t>
            </a:r>
          </a:p>
          <a:p>
            <a:pPr marL="0" indent="0" eaLnBrk="1" fontAlgn="auto" hangingPunct="1">
              <a:spcAft>
                <a:spcPts val="0"/>
              </a:spcAft>
              <a:buNone/>
              <a:defRPr/>
            </a:pPr>
            <a:endParaRPr lang="en-GB" sz="2400" dirty="0">
              <a:solidFill>
                <a:schemeClr val="bg1"/>
              </a:solidFill>
              <a:latin typeface="Comic Sans MS" pitchFamily="66" charset="0"/>
            </a:endParaRPr>
          </a:p>
          <a:p>
            <a:pPr marL="0" indent="0" eaLnBrk="1" fontAlgn="auto" hangingPunct="1">
              <a:spcAft>
                <a:spcPts val="0"/>
              </a:spcAft>
              <a:buNone/>
              <a:defRPr/>
            </a:pPr>
            <a:r>
              <a:rPr lang="en-GB" sz="2400" dirty="0">
                <a:solidFill>
                  <a:schemeClr val="bg1"/>
                </a:solidFill>
                <a:latin typeface="Comic Sans MS" pitchFamily="66" charset="0"/>
              </a:rPr>
              <a:t>These are the main focus for the first term of Nursery.</a:t>
            </a:r>
          </a:p>
        </p:txBody>
      </p:sp>
      <p:pic>
        <p:nvPicPr>
          <p:cNvPr id="3074" name="Picture 2" descr="Physical Development">
            <a:extLst>
              <a:ext uri="{FF2B5EF4-FFF2-40B4-BE49-F238E27FC236}">
                <a16:creationId xmlns:a16="http://schemas.microsoft.com/office/drawing/2014/main" id="{F5F4A052-7043-73BD-83DC-09731739869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5884" y="2584175"/>
            <a:ext cx="4363396" cy="2272894"/>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70" name="Rectangle 1946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2" name="Freeform: Shape 1947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74" name="Freeform: Shape 1947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57" name="Title 1"/>
          <p:cNvSpPr>
            <a:spLocks noGrp="1"/>
          </p:cNvSpPr>
          <p:nvPr>
            <p:ph type="title"/>
          </p:nvPr>
        </p:nvSpPr>
        <p:spPr>
          <a:xfrm>
            <a:off x="838199" y="365125"/>
            <a:ext cx="5529943" cy="1325563"/>
          </a:xfrm>
        </p:spPr>
        <p:txBody>
          <a:bodyPr>
            <a:normAutofit/>
          </a:bodyPr>
          <a:lstStyle/>
          <a:p>
            <a:pPr eaLnBrk="1" hangingPunct="1"/>
            <a:r>
              <a:rPr lang="en-GB" sz="4000" b="1" dirty="0">
                <a:latin typeface="Comic Sans MS" pitchFamily="66" charset="0"/>
              </a:rPr>
              <a:t>Specific Areas of Learning</a:t>
            </a:r>
          </a:p>
        </p:txBody>
      </p:sp>
      <p:sp>
        <p:nvSpPr>
          <p:cNvPr id="19458" name="Content Placeholder 2"/>
          <p:cNvSpPr>
            <a:spLocks noGrp="1"/>
          </p:cNvSpPr>
          <p:nvPr>
            <p:ph idx="1"/>
          </p:nvPr>
        </p:nvSpPr>
        <p:spPr>
          <a:xfrm>
            <a:off x="6778487" y="1555412"/>
            <a:ext cx="4989319" cy="4773957"/>
          </a:xfrm>
        </p:spPr>
        <p:txBody>
          <a:bodyPr>
            <a:normAutofit/>
          </a:bodyPr>
          <a:lstStyle/>
          <a:p>
            <a:pPr eaLnBrk="1" hangingPunct="1"/>
            <a:r>
              <a:rPr lang="en-GB" sz="2600" dirty="0">
                <a:solidFill>
                  <a:schemeClr val="bg1"/>
                </a:solidFill>
                <a:latin typeface="Comic Sans MS" pitchFamily="66" charset="0"/>
              </a:rPr>
              <a:t>Literacy (Word Reading, Writing, Comprehension)</a:t>
            </a:r>
          </a:p>
          <a:p>
            <a:pPr eaLnBrk="1" hangingPunct="1"/>
            <a:r>
              <a:rPr lang="en-GB" sz="2600" dirty="0">
                <a:solidFill>
                  <a:schemeClr val="bg1"/>
                </a:solidFill>
                <a:latin typeface="Comic Sans MS" pitchFamily="66" charset="0"/>
              </a:rPr>
              <a:t>Mathematics (Numbers, Numerical patterns)</a:t>
            </a:r>
          </a:p>
          <a:p>
            <a:pPr eaLnBrk="1" hangingPunct="1"/>
            <a:r>
              <a:rPr lang="en-GB" sz="2600" dirty="0">
                <a:solidFill>
                  <a:schemeClr val="bg1"/>
                </a:solidFill>
                <a:latin typeface="Comic Sans MS" pitchFamily="66" charset="0"/>
              </a:rPr>
              <a:t>Understanding the World (People, Culture and  Communities, The Natural World, Past and Present)</a:t>
            </a:r>
          </a:p>
          <a:p>
            <a:pPr eaLnBrk="1" hangingPunct="1"/>
            <a:r>
              <a:rPr lang="en-GB" sz="2600" dirty="0">
                <a:solidFill>
                  <a:schemeClr val="bg1"/>
                </a:solidFill>
                <a:latin typeface="Comic Sans MS" pitchFamily="66" charset="0"/>
              </a:rPr>
              <a:t>Expressive Art and Design (Creating with Materials, Being Imaginative and Expressive)</a:t>
            </a:r>
          </a:p>
          <a:p>
            <a:pPr marL="0" indent="0" eaLnBrk="1" hangingPunct="1">
              <a:buNone/>
            </a:pPr>
            <a:endParaRPr lang="en-GB" sz="1900" dirty="0">
              <a:latin typeface="Comic Sans MS" pitchFamily="66" charset="0"/>
            </a:endParaRPr>
          </a:p>
          <a:p>
            <a:pPr marL="0" indent="0" eaLnBrk="1" hangingPunct="1">
              <a:buNone/>
            </a:pPr>
            <a:endParaRPr lang="en-GB" sz="1900" dirty="0">
              <a:latin typeface="Comic Sans MS" pitchFamily="66" charset="0"/>
            </a:endParaRPr>
          </a:p>
          <a:p>
            <a:pPr eaLnBrk="1" hangingPunct="1"/>
            <a:endParaRPr lang="en-GB" sz="1900" dirty="0"/>
          </a:p>
        </p:txBody>
      </p:sp>
      <p:pic>
        <p:nvPicPr>
          <p:cNvPr id="4098" name="Picture 2" descr="Does my child have dyscalculia? | TheSchoolRun">
            <a:extLst>
              <a:ext uri="{FF2B5EF4-FFF2-40B4-BE49-F238E27FC236}">
                <a16:creationId xmlns:a16="http://schemas.microsoft.com/office/drawing/2014/main" id="{23CC67B8-B73E-B1E2-D70E-CE155A1A3BF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617" y="2377846"/>
            <a:ext cx="3998133" cy="2660576"/>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200847" y="886381"/>
            <a:ext cx="6311348" cy="6101837"/>
          </a:xfr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dirty="0">
                <a:solidFill>
                  <a:schemeClr val="tx1"/>
                </a:solidFill>
                <a:latin typeface="Comic Sans MS" panose="030F0702030302020204" pitchFamily="66" charset="0"/>
              </a:rPr>
              <a:t>We plan topics that we think will engage and interest the children. Some of the activities the children participate in will be adult led while others may be initiated by the child. The Topic overview can be seen in the EYFS, Nursery September 2023 section of the website. </a:t>
            </a:r>
          </a:p>
          <a:p>
            <a:pPr>
              <a:lnSpc>
                <a:spcPct val="90000"/>
              </a:lnSpc>
              <a:spcAft>
                <a:spcPts val="600"/>
              </a:spcAft>
            </a:pPr>
            <a:endParaRPr lang="en-US" sz="2000" dirty="0">
              <a:solidFill>
                <a:schemeClr val="tx1"/>
              </a:solidFill>
              <a:latin typeface="Comic Sans MS" panose="030F0702030302020204" pitchFamily="66" charset="0"/>
            </a:endParaRPr>
          </a:p>
          <a:p>
            <a:pPr indent="-228600">
              <a:lnSpc>
                <a:spcPct val="90000"/>
              </a:lnSpc>
              <a:spcAft>
                <a:spcPts val="600"/>
              </a:spcAft>
              <a:buFont typeface="Arial" panose="020B0604020202020204" pitchFamily="34" charset="0"/>
              <a:buChar char="•"/>
            </a:pPr>
            <a:r>
              <a:rPr lang="en-US" dirty="0">
                <a:solidFill>
                  <a:schemeClr val="tx1"/>
                </a:solidFill>
                <a:latin typeface="Comic Sans MS" panose="030F0702030302020204" pitchFamily="66" charset="0"/>
              </a:rPr>
              <a:t>The topic overview shows you the Development Matters we are hoping the children will achieve and the activities they might participate in to develop these outcomes. </a:t>
            </a:r>
          </a:p>
          <a:p>
            <a:pPr algn="ctr" eaLnBrk="1" hangingPunct="1"/>
            <a:endParaRPr lang="en-US" sz="500" b="1" kern="1200" dirty="0">
              <a:solidFill>
                <a:schemeClr val="tx1"/>
              </a:solidFill>
              <a:latin typeface="+mn-lt"/>
              <a:ea typeface="+mn-ea"/>
              <a:cs typeface="+mn-cs"/>
            </a:endParaRPr>
          </a:p>
        </p:txBody>
      </p:sp>
      <p:cxnSp>
        <p:nvCxnSpPr>
          <p:cNvPr id="1042" name="Straight Connector 104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195807-72DA-5AF5-0F94-425155E59E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853251" y="996732"/>
            <a:ext cx="2983972" cy="2237979"/>
          </a:xfrm>
          <a:prstGeom prst="rect">
            <a:avLst/>
          </a:prstGeom>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DAC2A80-53E9-B938-6767-6673104F4B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1230308" y="4369302"/>
            <a:ext cx="2229857" cy="167239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758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TotalTime>
  <Words>1456</Words>
  <Application>Microsoft Office PowerPoint</Application>
  <PresentationFormat>Widescreen</PresentationFormat>
  <Paragraphs>160</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Comic Sans MS</vt:lpstr>
      <vt:lpstr>Symbol</vt:lpstr>
      <vt:lpstr>Times New Roman</vt:lpstr>
      <vt:lpstr>Office Theme</vt:lpstr>
      <vt:lpstr>Nursery Curriculum   November 2023</vt:lpstr>
      <vt:lpstr>What your child needs to bring to school: </vt:lpstr>
      <vt:lpstr>Days and Times</vt:lpstr>
      <vt:lpstr>What happens during the day ?</vt:lpstr>
      <vt:lpstr>PowerPoint Presentation</vt:lpstr>
      <vt:lpstr>The Nursery Curriculum</vt:lpstr>
      <vt:lpstr> Prime Areas of Learning</vt:lpstr>
      <vt:lpstr>Specific Areas of Learning</vt:lpstr>
      <vt:lpstr>PowerPoint Presentation</vt:lpstr>
      <vt:lpstr>The topics we focused on to start our Nursery Journey were ‘Myself’, Autumn, Halloween.</vt:lpstr>
      <vt:lpstr>Phonics, Maths and Literacy Sessions</vt:lpstr>
      <vt:lpstr>Religious Education.</vt:lpstr>
      <vt:lpstr>PowerPoint Presentation</vt:lpstr>
      <vt:lpstr>PowerPoint Presentation</vt:lpstr>
      <vt:lpstr>Reading</vt:lpstr>
      <vt:lpstr>PowerPoint Presentation</vt:lpstr>
      <vt:lpstr>PowerPoint Presentation</vt:lpstr>
      <vt:lpstr>PowerPoint Presentation</vt:lpstr>
      <vt:lpstr>Help them to become independent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Nursery Curriculum Talk</dc:title>
  <dc:creator>Angela Hawthorne</dc:creator>
  <cp:lastModifiedBy>Kelly Graham</cp:lastModifiedBy>
  <cp:revision>78</cp:revision>
  <cp:lastPrinted>2023-11-16T12:24:26Z</cp:lastPrinted>
  <dcterms:created xsi:type="dcterms:W3CDTF">2014-10-26T15:03:20Z</dcterms:created>
  <dcterms:modified xsi:type="dcterms:W3CDTF">2023-11-29T14:29:32Z</dcterms:modified>
</cp:coreProperties>
</file>