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75" r:id="rId2"/>
    <p:sldId id="276" r:id="rId3"/>
    <p:sldId id="278" r:id="rId4"/>
    <p:sldId id="279" r:id="rId5"/>
    <p:sldId id="289" r:id="rId6"/>
    <p:sldId id="290" r:id="rId7"/>
    <p:sldId id="291" r:id="rId8"/>
    <p:sldId id="282" r:id="rId9"/>
    <p:sldId id="292" r:id="rId10"/>
    <p:sldId id="293" r:id="rId11"/>
    <p:sldId id="284" r:id="rId12"/>
    <p:sldId id="288" r:id="rId13"/>
    <p:sldId id="277" r:id="rId14"/>
    <p:sldId id="286" r:id="rId15"/>
  </p:sldIdLst>
  <p:sldSz cx="9144000" cy="6858000" type="screen4x3"/>
  <p:notesSz cx="6858000" cy="9144000"/>
  <p:embeddedFontLst>
    <p:embeddedFont>
      <p:font typeface="Tuffy" panose="020B0603060100000000" pitchFamily="3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Tuffy-TTF" panose="020B0603060100000000" pitchFamily="34" charset="0"/>
      <p:regular r:id="rId26"/>
      <p:bold r:id="rId27"/>
      <p:italic r:id="rId28"/>
      <p:boldItalic r:id="rId29"/>
    </p:embeddedFont>
    <p:embeddedFont>
      <p:font typeface="Twinkl" pitchFamily="2"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85"/>
    <a:srgbClr val="BCE2DD"/>
    <a:srgbClr val="009541"/>
    <a:srgbClr val="F7BC92"/>
    <a:srgbClr val="E94C16"/>
    <a:srgbClr val="F08213"/>
    <a:srgbClr val="FFE864"/>
    <a:srgbClr val="88CCC2"/>
    <a:srgbClr val="87BD31"/>
    <a:srgbClr val="007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0" autoAdjust="0"/>
    <p:restoredTop sz="94660"/>
  </p:normalViewPr>
  <p:slideViewPr>
    <p:cSldViewPr snapToGrid="0" showGuides="1">
      <p:cViewPr>
        <p:scale>
          <a:sx n="82" d="100"/>
          <a:sy n="82" d="100"/>
        </p:scale>
        <p:origin x="462" y="852"/>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18/11/2019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18/11/2019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white-rose-maths-resources/year-6-white-rose-maths-resources-key-stage-1-year-1-year-2/spring-block-1-decimals-year-6-white-rose-maths-supporting-resources-key-stage-1"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white-rose-maths-resources/year-6-white-rose-maths-resources-key-stage-1-year-1-year-2/spring-block-1-decimals-year-6-white-rose-maths-supporting-resources-key-stage-1"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twinkl.co.uk/resources/planit-maths-primary-teaching-resources-year-6/planit-maths-primary-teaching-resources-year-6-number---fractions/planit-maths-primary-teaching-resources-year-6-number---fractions-identify-the-value-of-each-digit-in-numbers-given-to-three-decimal-places-and-multiply-and-divide-numbers-by-10-100-and-1000-giving-answers-up-to-three-decimal-places" TargetMode="Externa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55650" y="2446554"/>
            <a:ext cx="7632699" cy="3646272"/>
          </a:xfrm>
          <a:prstGeom prst="rect">
            <a:avLst/>
          </a:prstGeom>
          <a:solidFill>
            <a:srgbClr val="BCE2DD"/>
          </a:solidFill>
          <a:ln w="28575">
            <a:noFill/>
          </a:ln>
        </p:spPr>
        <p:style>
          <a:lnRef idx="2">
            <a:schemeClr val="accent1">
              <a:shade val="50000"/>
            </a:schemeClr>
          </a:lnRef>
          <a:fillRef idx="1">
            <a:schemeClr val="accent1"/>
          </a:fillRef>
          <a:effectRef idx="0">
            <a:schemeClr val="accent1"/>
          </a:effectRef>
          <a:fontRef idx="minor">
            <a:schemeClr val="lt1"/>
          </a:fontRef>
        </p:style>
        <p:txBody>
          <a:bodyPr bIns="180000" rtlCol="0" anchor="ctr"/>
          <a:lstStyle/>
          <a:p>
            <a:pPr algn="ctr"/>
            <a:endParaRPr lang="en-GB"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Callout 7"/>
          <p:cNvSpPr/>
          <p:nvPr/>
        </p:nvSpPr>
        <p:spPr>
          <a:xfrm>
            <a:off x="955675" y="2644696"/>
            <a:ext cx="4438650" cy="2174875"/>
          </a:xfrm>
          <a:prstGeom prst="wedgeEllipseCallout">
            <a:avLst>
              <a:gd name="adj1" fmla="val 60069"/>
              <a:gd name="adj2" fmla="val 223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47429" y="670981"/>
            <a:ext cx="3177220" cy="337100"/>
          </a:xfrm>
          <a:prstGeom prst="rect">
            <a:avLst/>
          </a:prstGeom>
          <a:solidFill>
            <a:srgbClr val="072F54"/>
          </a:solidFill>
        </p:spPr>
        <p:txBody>
          <a:bodyPr wrap="square" lIns="180000" tIns="36000" rIns="180000" bIns="54000" anchor="ctr">
            <a:spAutoFit/>
          </a:bodyPr>
          <a:lstStyle/>
          <a:p>
            <a:r>
              <a:rPr lang="en-GB" sz="1600" b="1" dirty="0">
                <a:solidFill>
                  <a:schemeClr val="bg1"/>
                </a:solidFill>
              </a:rPr>
              <a:t>Multiply by 10, 100 and 1,000 </a:t>
            </a: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0" name="Rectangle 9"/>
          <p:cNvSpPr/>
          <p:nvPr/>
        </p:nvSpPr>
        <p:spPr>
          <a:xfrm>
            <a:off x="3624649"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3624649"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5650" y="1831703"/>
            <a:ext cx="7632699" cy="495108"/>
          </a:xfrm>
          <a:prstGeom prst="rect">
            <a:avLst/>
          </a:prstGeom>
          <a:solidFill>
            <a:srgbClr val="F7BC92"/>
          </a:solidFill>
        </p:spPr>
        <p:txBody>
          <a:bodyPr wrap="square" lIns="108000" tIns="108000" rIns="108000" bIns="108000" rtlCol="0">
            <a:spAutoFit/>
          </a:bodyPr>
          <a:lstStyle/>
          <a:p>
            <a:pPr algn="ctr"/>
            <a:r>
              <a:rPr lang="en-GB" dirty="0"/>
              <a:t>Is Francis correct in her reasoning? Explain how you worked this out.</a:t>
            </a:r>
          </a:p>
        </p:txBody>
      </p:sp>
      <p:sp>
        <p:nvSpPr>
          <p:cNvPr id="25" name="TextBox 24"/>
          <p:cNvSpPr txBox="1"/>
          <p:nvPr/>
        </p:nvSpPr>
        <p:spPr>
          <a:xfrm>
            <a:off x="762000" y="1354541"/>
            <a:ext cx="7610476" cy="495108"/>
          </a:xfrm>
          <a:prstGeom prst="rect">
            <a:avLst/>
          </a:prstGeom>
          <a:solidFill>
            <a:schemeClr val="bg1"/>
          </a:solidFill>
          <a:ln w="28575">
            <a:solidFill>
              <a:srgbClr val="F7BC92"/>
            </a:solidFill>
          </a:ln>
        </p:spPr>
        <p:txBody>
          <a:bodyPr wrap="square" lIns="108000" tIns="108000" rIns="108000" bIns="108000" rtlCol="0">
            <a:spAutoFit/>
          </a:bodyPr>
          <a:lstStyle/>
          <a:p>
            <a:pPr algn="ctr"/>
            <a:r>
              <a:rPr lang="en-GB" dirty="0"/>
              <a:t>A new television costs £195. </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7643"/>
          <a:stretch/>
        </p:blipFill>
        <p:spPr>
          <a:xfrm>
            <a:off x="4865935" y="2540000"/>
            <a:ext cx="3220790" cy="3552825"/>
          </a:xfrm>
          <a:prstGeom prst="rect">
            <a:avLst/>
          </a:prstGeom>
        </p:spPr>
      </p:pic>
      <p:sp>
        <p:nvSpPr>
          <p:cNvPr id="4" name="Rectangle 3"/>
          <p:cNvSpPr/>
          <p:nvPr/>
        </p:nvSpPr>
        <p:spPr>
          <a:xfrm>
            <a:off x="1017974" y="3378190"/>
            <a:ext cx="4225925" cy="707886"/>
          </a:xfrm>
          <a:prstGeom prst="rect">
            <a:avLst/>
          </a:prstGeom>
        </p:spPr>
        <p:txBody>
          <a:bodyPr wrap="square">
            <a:spAutoFit/>
          </a:bodyPr>
          <a:lstStyle/>
          <a:p>
            <a:pPr algn="ctr"/>
            <a:r>
              <a:rPr lang="en-GB" sz="2000" dirty="0"/>
              <a:t>If I save £7 for 30 weeks, I will have enough money to buy the TV.</a:t>
            </a:r>
          </a:p>
        </p:txBody>
      </p:sp>
      <p:sp>
        <p:nvSpPr>
          <p:cNvPr id="13" name="Rectangle 12"/>
          <p:cNvSpPr/>
          <p:nvPr/>
        </p:nvSpPr>
        <p:spPr>
          <a:xfrm>
            <a:off x="896144" y="5013583"/>
            <a:ext cx="7342188" cy="923330"/>
          </a:xfrm>
          <a:prstGeom prst="rect">
            <a:avLst/>
          </a:prstGeom>
          <a:solidFill>
            <a:schemeClr val="bg1"/>
          </a:solidFill>
          <a:ln w="28575">
            <a:solidFill>
              <a:srgbClr val="009541"/>
            </a:solidFill>
          </a:ln>
        </p:spPr>
        <p:txBody>
          <a:bodyPr wrap="square">
            <a:spAutoFit/>
          </a:bodyPr>
          <a:lstStyle/>
          <a:p>
            <a:r>
              <a:rPr lang="en-GB" b="1" dirty="0">
                <a:solidFill>
                  <a:srgbClr val="009541"/>
                </a:solidFill>
              </a:rPr>
              <a:t>Correct. </a:t>
            </a:r>
          </a:p>
          <a:p>
            <a:r>
              <a:rPr lang="en-GB" dirty="0"/>
              <a:t>£7.00 × 10 weeks = £70. This multiplied by three for 30 weeks = £210. </a:t>
            </a:r>
          </a:p>
          <a:p>
            <a:r>
              <a:rPr lang="en-GB" dirty="0"/>
              <a:t>£210 - £195 = £15 so Francis has enough and will have £15 left. </a:t>
            </a:r>
          </a:p>
        </p:txBody>
      </p:sp>
    </p:spTree>
    <p:extLst>
      <p:ext uri="{BB962C8B-B14F-4D97-AF65-F5344CB8AC3E}">
        <p14:creationId xmlns:p14="http://schemas.microsoft.com/office/powerpoint/2010/main" val="76170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65908" y="2636765"/>
            <a:ext cx="7604370" cy="1120848"/>
          </a:xfrm>
          <a:prstGeom prst="rect">
            <a:avLst/>
          </a:prstGeom>
          <a:solidFill>
            <a:schemeClr val="bg1"/>
          </a:solidFill>
          <a:ln w="28575">
            <a:solidFill>
              <a:srgbClr val="F7BC92"/>
            </a:solidFill>
          </a:ln>
        </p:spPr>
        <p:txBody>
          <a:bodyPr wrap="square" lIns="108000" tIns="108000" rIns="108000" bIns="108000" rtlCol="0">
            <a:noAutofit/>
          </a:bodyPr>
          <a:lstStyle/>
          <a:p>
            <a:pPr algn="ctr"/>
            <a:endParaRPr lang="en-GB" dirty="0"/>
          </a:p>
        </p:txBody>
      </p:sp>
      <p:sp>
        <p:nvSpPr>
          <p:cNvPr id="6" name="Rectangle 5"/>
          <p:cNvSpPr/>
          <p:nvPr/>
        </p:nvSpPr>
        <p:spPr>
          <a:xfrm>
            <a:off x="447429" y="670981"/>
            <a:ext cx="3177220" cy="337100"/>
          </a:xfrm>
          <a:prstGeom prst="rect">
            <a:avLst/>
          </a:prstGeom>
          <a:solidFill>
            <a:srgbClr val="072F54"/>
          </a:solidFill>
        </p:spPr>
        <p:txBody>
          <a:bodyPr wrap="square" lIns="180000" tIns="36000" rIns="180000" bIns="54000" anchor="ctr">
            <a:spAutoFit/>
          </a:bodyPr>
          <a:lstStyle/>
          <a:p>
            <a:r>
              <a:rPr lang="en-GB" sz="1600" b="1" dirty="0">
                <a:solidFill>
                  <a:schemeClr val="bg1"/>
                </a:solidFill>
              </a:rPr>
              <a:t>Multiply by 10, 100 and 1,000 </a:t>
            </a: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624649" y="670981"/>
            <a:ext cx="1141417" cy="337100"/>
          </a:xfrm>
          <a:prstGeom prst="rect">
            <a:avLst/>
          </a:prstGeom>
          <a:solidFill>
            <a:srgbClr val="00529C"/>
          </a:solidFill>
        </p:spPr>
        <p:txBody>
          <a:bodyPr wrap="square" lIns="180000" tIns="36000" rIns="180000" bIns="54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3624649" y="666081"/>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5650" y="1341438"/>
            <a:ext cx="7632699" cy="1295327"/>
          </a:xfrm>
          <a:prstGeom prst="rect">
            <a:avLst/>
          </a:prstGeom>
          <a:solidFill>
            <a:srgbClr val="F7BC92"/>
          </a:solidFill>
        </p:spPr>
        <p:txBody>
          <a:bodyPr wrap="square" lIns="108000" tIns="108000" rIns="108000" bIns="108000" rtlCol="0">
            <a:spAutoFit/>
          </a:bodyPr>
          <a:lstStyle/>
          <a:p>
            <a:pPr algn="ctr">
              <a:spcAft>
                <a:spcPts val="1200"/>
              </a:spcAft>
            </a:pPr>
            <a:r>
              <a:rPr lang="en-GB" sz="2000" dirty="0"/>
              <a:t>Using only the numbers below, how many different multiplication calculations can you create and </a:t>
            </a:r>
            <a:r>
              <a:rPr lang="en-GB" sz="2000" dirty="0" smtClean="0"/>
              <a:t>answer</a:t>
            </a:r>
            <a:r>
              <a:rPr lang="en-GB" sz="2000" dirty="0"/>
              <a:t>?</a:t>
            </a:r>
            <a:endParaRPr lang="en-GB" sz="2000" dirty="0" smtClean="0"/>
          </a:p>
          <a:p>
            <a:pPr algn="ctr">
              <a:spcAft>
                <a:spcPts val="1200"/>
              </a:spcAft>
            </a:pPr>
            <a:r>
              <a:rPr lang="en-GB" sz="2000" dirty="0" smtClean="0"/>
              <a:t> Explain </a:t>
            </a:r>
            <a:r>
              <a:rPr lang="en-GB" sz="2000" dirty="0"/>
              <a:t>how you use multiplying by powers of ten to </a:t>
            </a:r>
            <a:r>
              <a:rPr lang="en-GB" sz="2000" dirty="0" smtClean="0"/>
              <a:t>help.  </a:t>
            </a:r>
            <a:endParaRPr lang="en-GB" sz="2000" dirty="0"/>
          </a:p>
        </p:txBody>
      </p:sp>
      <p:graphicFrame>
        <p:nvGraphicFramePr>
          <p:cNvPr id="10" name="Table 9">
            <a:extLst>
              <a:ext uri="{FF2B5EF4-FFF2-40B4-BE49-F238E27FC236}">
                <a16:creationId xmlns="" xmlns:a16="http://schemas.microsoft.com/office/drawing/2014/main" id="{D9912D68-20A8-4483-9C4D-0B2AB44E2A99}"/>
              </a:ext>
            </a:extLst>
          </p:cNvPr>
          <p:cNvGraphicFramePr>
            <a:graphicFrameLocks noGrp="1"/>
          </p:cNvGraphicFramePr>
          <p:nvPr>
            <p:extLst>
              <p:ext uri="{D42A27DB-BD31-4B8C-83A1-F6EECF244321}">
                <p14:modId xmlns:p14="http://schemas.microsoft.com/office/powerpoint/2010/main" val="321208586"/>
              </p:ext>
            </p:extLst>
          </p:nvPr>
        </p:nvGraphicFramePr>
        <p:xfrm>
          <a:off x="1058862" y="2892491"/>
          <a:ext cx="7026276" cy="609396"/>
        </p:xfrm>
        <a:graphic>
          <a:graphicData uri="http://schemas.openxmlformats.org/drawingml/2006/table">
            <a:tbl>
              <a:tblPr>
                <a:tableStyleId>{5C22544A-7EE6-4342-B048-85BDC9FD1C3A}</a:tableStyleId>
              </a:tblPr>
              <a:tblGrid>
                <a:gridCol w="1171046">
                  <a:extLst>
                    <a:ext uri="{9D8B030D-6E8A-4147-A177-3AD203B41FA5}">
                      <a16:colId xmlns="" xmlns:a16="http://schemas.microsoft.com/office/drawing/2014/main" val="787874270"/>
                    </a:ext>
                  </a:extLst>
                </a:gridCol>
                <a:gridCol w="1171046">
                  <a:extLst>
                    <a:ext uri="{9D8B030D-6E8A-4147-A177-3AD203B41FA5}">
                      <a16:colId xmlns="" xmlns:a16="http://schemas.microsoft.com/office/drawing/2014/main" val="1620407720"/>
                    </a:ext>
                  </a:extLst>
                </a:gridCol>
                <a:gridCol w="1171046">
                  <a:extLst>
                    <a:ext uri="{9D8B030D-6E8A-4147-A177-3AD203B41FA5}">
                      <a16:colId xmlns="" xmlns:a16="http://schemas.microsoft.com/office/drawing/2014/main" val="767855501"/>
                    </a:ext>
                  </a:extLst>
                </a:gridCol>
                <a:gridCol w="1171046">
                  <a:extLst>
                    <a:ext uri="{9D8B030D-6E8A-4147-A177-3AD203B41FA5}">
                      <a16:colId xmlns="" xmlns:a16="http://schemas.microsoft.com/office/drawing/2014/main" val="1161321047"/>
                    </a:ext>
                  </a:extLst>
                </a:gridCol>
                <a:gridCol w="1171046">
                  <a:extLst>
                    <a:ext uri="{9D8B030D-6E8A-4147-A177-3AD203B41FA5}">
                      <a16:colId xmlns="" xmlns:a16="http://schemas.microsoft.com/office/drawing/2014/main" val="3990395440"/>
                    </a:ext>
                  </a:extLst>
                </a:gridCol>
                <a:gridCol w="1171046">
                  <a:extLst>
                    <a:ext uri="{9D8B030D-6E8A-4147-A177-3AD203B41FA5}">
                      <a16:colId xmlns="" xmlns:a16="http://schemas.microsoft.com/office/drawing/2014/main" val="3804879407"/>
                    </a:ext>
                  </a:extLst>
                </a:gridCol>
              </a:tblGrid>
              <a:tr h="609396">
                <a:tc>
                  <a:txBody>
                    <a:bodyPr/>
                    <a:lstStyle/>
                    <a:p>
                      <a:pPr algn="ctr">
                        <a:lnSpc>
                          <a:spcPct val="107000"/>
                        </a:lnSpc>
                        <a:spcAft>
                          <a:spcPts val="0"/>
                        </a:spcAft>
                        <a:tabLst>
                          <a:tab pos="4248150" algn="l"/>
                        </a:tabLst>
                      </a:pPr>
                      <a:r>
                        <a:rPr lang="en-GB" sz="2600" b="1" dirty="0">
                          <a:solidFill>
                            <a:schemeClr val="bg1"/>
                          </a:solidFill>
                          <a:effectLst/>
                        </a:rPr>
                        <a:t>50</a:t>
                      </a:r>
                      <a:endParaRPr lang="en-GB"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31" marR="63131" marT="0" marB="0" anchor="ctr">
                    <a:lnL w="28575" cap="flat" cmpd="sng" algn="ctr">
                      <a:solidFill>
                        <a:srgbClr val="BCE2DD"/>
                      </a:solidFill>
                      <a:prstDash val="solid"/>
                      <a:round/>
                      <a:headEnd type="none" w="med" len="med"/>
                      <a:tailEnd type="none" w="med" len="med"/>
                    </a:lnL>
                    <a:lnR w="28575" cap="flat" cmpd="sng" algn="ctr">
                      <a:solidFill>
                        <a:srgbClr val="BCE2DD"/>
                      </a:solidFill>
                      <a:prstDash val="solid"/>
                      <a:round/>
                      <a:headEnd type="none" w="med" len="med"/>
                      <a:tailEnd type="none" w="med" len="med"/>
                    </a:lnR>
                    <a:lnT w="28575" cap="flat" cmpd="sng" algn="ctr">
                      <a:solidFill>
                        <a:srgbClr val="BCE2DD"/>
                      </a:solidFill>
                      <a:prstDash val="solid"/>
                      <a:round/>
                      <a:headEnd type="none" w="med" len="med"/>
                      <a:tailEnd type="none" w="med" len="med"/>
                    </a:lnT>
                    <a:lnB w="28575" cap="flat" cmpd="sng" algn="ctr">
                      <a:solidFill>
                        <a:srgbClr val="BCE2DD"/>
                      </a:solidFill>
                      <a:prstDash val="solid"/>
                      <a:round/>
                      <a:headEnd type="none" w="med" len="med"/>
                      <a:tailEnd type="none" w="med" len="med"/>
                    </a:lnB>
                    <a:solidFill>
                      <a:srgbClr val="009285"/>
                    </a:solidFill>
                  </a:tcPr>
                </a:tc>
                <a:tc>
                  <a:txBody>
                    <a:bodyPr/>
                    <a:lstStyle/>
                    <a:p>
                      <a:pPr algn="ctr">
                        <a:lnSpc>
                          <a:spcPct val="107000"/>
                        </a:lnSpc>
                        <a:spcAft>
                          <a:spcPts val="0"/>
                        </a:spcAft>
                        <a:tabLst>
                          <a:tab pos="4248150" algn="l"/>
                        </a:tabLst>
                      </a:pPr>
                      <a:r>
                        <a:rPr lang="en-GB" sz="2600" b="1">
                          <a:solidFill>
                            <a:schemeClr val="bg1"/>
                          </a:solidFill>
                          <a:effectLst/>
                        </a:rPr>
                        <a:t>0.8</a:t>
                      </a:r>
                      <a:endParaRPr lang="en-GB" sz="1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31" marR="63131" marT="0" marB="0" anchor="ctr">
                    <a:lnL w="28575" cap="flat" cmpd="sng" algn="ctr">
                      <a:solidFill>
                        <a:srgbClr val="BCE2DD"/>
                      </a:solidFill>
                      <a:prstDash val="solid"/>
                      <a:round/>
                      <a:headEnd type="none" w="med" len="med"/>
                      <a:tailEnd type="none" w="med" len="med"/>
                    </a:lnL>
                    <a:lnR w="28575" cap="flat" cmpd="sng" algn="ctr">
                      <a:solidFill>
                        <a:srgbClr val="BCE2DD"/>
                      </a:solidFill>
                      <a:prstDash val="solid"/>
                      <a:round/>
                      <a:headEnd type="none" w="med" len="med"/>
                      <a:tailEnd type="none" w="med" len="med"/>
                    </a:lnR>
                    <a:lnT w="28575" cap="flat" cmpd="sng" algn="ctr">
                      <a:solidFill>
                        <a:srgbClr val="BCE2DD"/>
                      </a:solidFill>
                      <a:prstDash val="solid"/>
                      <a:round/>
                      <a:headEnd type="none" w="med" len="med"/>
                      <a:tailEnd type="none" w="med" len="med"/>
                    </a:lnT>
                    <a:lnB w="28575" cap="flat" cmpd="sng" algn="ctr">
                      <a:solidFill>
                        <a:srgbClr val="BCE2DD"/>
                      </a:solidFill>
                      <a:prstDash val="solid"/>
                      <a:round/>
                      <a:headEnd type="none" w="med" len="med"/>
                      <a:tailEnd type="none" w="med" len="med"/>
                    </a:lnB>
                    <a:solidFill>
                      <a:srgbClr val="009285"/>
                    </a:solidFill>
                  </a:tcPr>
                </a:tc>
                <a:tc>
                  <a:txBody>
                    <a:bodyPr/>
                    <a:lstStyle/>
                    <a:p>
                      <a:pPr algn="ctr">
                        <a:lnSpc>
                          <a:spcPct val="107000"/>
                        </a:lnSpc>
                        <a:spcAft>
                          <a:spcPts val="0"/>
                        </a:spcAft>
                        <a:tabLst>
                          <a:tab pos="4248150" algn="l"/>
                        </a:tabLst>
                      </a:pPr>
                      <a:r>
                        <a:rPr lang="en-GB" sz="2600" b="1">
                          <a:solidFill>
                            <a:schemeClr val="bg1"/>
                          </a:solidFill>
                          <a:effectLst/>
                        </a:rPr>
                        <a:t>500</a:t>
                      </a:r>
                      <a:endParaRPr lang="en-GB" sz="1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31" marR="63131" marT="0" marB="0" anchor="ctr">
                    <a:lnL w="28575" cap="flat" cmpd="sng" algn="ctr">
                      <a:solidFill>
                        <a:srgbClr val="BCE2DD"/>
                      </a:solidFill>
                      <a:prstDash val="solid"/>
                      <a:round/>
                      <a:headEnd type="none" w="med" len="med"/>
                      <a:tailEnd type="none" w="med" len="med"/>
                    </a:lnL>
                    <a:lnR w="28575" cap="flat" cmpd="sng" algn="ctr">
                      <a:solidFill>
                        <a:srgbClr val="BCE2DD"/>
                      </a:solidFill>
                      <a:prstDash val="solid"/>
                      <a:round/>
                      <a:headEnd type="none" w="med" len="med"/>
                      <a:tailEnd type="none" w="med" len="med"/>
                    </a:lnR>
                    <a:lnT w="28575" cap="flat" cmpd="sng" algn="ctr">
                      <a:solidFill>
                        <a:srgbClr val="BCE2DD"/>
                      </a:solidFill>
                      <a:prstDash val="solid"/>
                      <a:round/>
                      <a:headEnd type="none" w="med" len="med"/>
                      <a:tailEnd type="none" w="med" len="med"/>
                    </a:lnT>
                    <a:lnB w="28575" cap="flat" cmpd="sng" algn="ctr">
                      <a:solidFill>
                        <a:srgbClr val="BCE2DD"/>
                      </a:solidFill>
                      <a:prstDash val="solid"/>
                      <a:round/>
                      <a:headEnd type="none" w="med" len="med"/>
                      <a:tailEnd type="none" w="med" len="med"/>
                    </a:lnB>
                    <a:solidFill>
                      <a:srgbClr val="009285"/>
                    </a:solidFill>
                  </a:tcPr>
                </a:tc>
                <a:tc>
                  <a:txBody>
                    <a:bodyPr/>
                    <a:lstStyle/>
                    <a:p>
                      <a:pPr algn="ctr">
                        <a:lnSpc>
                          <a:spcPct val="107000"/>
                        </a:lnSpc>
                        <a:spcAft>
                          <a:spcPts val="0"/>
                        </a:spcAft>
                        <a:tabLst>
                          <a:tab pos="4248150" algn="l"/>
                        </a:tabLst>
                      </a:pPr>
                      <a:r>
                        <a:rPr lang="en-GB" sz="2600" b="1">
                          <a:solidFill>
                            <a:schemeClr val="bg1"/>
                          </a:solidFill>
                          <a:effectLst/>
                        </a:rPr>
                        <a:t>1000</a:t>
                      </a:r>
                      <a:endParaRPr lang="en-GB" sz="1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31" marR="63131" marT="0" marB="0" anchor="ctr">
                    <a:lnL w="28575" cap="flat" cmpd="sng" algn="ctr">
                      <a:solidFill>
                        <a:srgbClr val="BCE2DD"/>
                      </a:solidFill>
                      <a:prstDash val="solid"/>
                      <a:round/>
                      <a:headEnd type="none" w="med" len="med"/>
                      <a:tailEnd type="none" w="med" len="med"/>
                    </a:lnL>
                    <a:lnR w="28575" cap="flat" cmpd="sng" algn="ctr">
                      <a:solidFill>
                        <a:srgbClr val="BCE2DD"/>
                      </a:solidFill>
                      <a:prstDash val="solid"/>
                      <a:round/>
                      <a:headEnd type="none" w="med" len="med"/>
                      <a:tailEnd type="none" w="med" len="med"/>
                    </a:lnR>
                    <a:lnT w="28575" cap="flat" cmpd="sng" algn="ctr">
                      <a:solidFill>
                        <a:srgbClr val="BCE2DD"/>
                      </a:solidFill>
                      <a:prstDash val="solid"/>
                      <a:round/>
                      <a:headEnd type="none" w="med" len="med"/>
                      <a:tailEnd type="none" w="med" len="med"/>
                    </a:lnT>
                    <a:lnB w="28575" cap="flat" cmpd="sng" algn="ctr">
                      <a:solidFill>
                        <a:srgbClr val="BCE2DD"/>
                      </a:solidFill>
                      <a:prstDash val="solid"/>
                      <a:round/>
                      <a:headEnd type="none" w="med" len="med"/>
                      <a:tailEnd type="none" w="med" len="med"/>
                    </a:lnB>
                    <a:solidFill>
                      <a:srgbClr val="009285"/>
                    </a:solidFill>
                  </a:tcPr>
                </a:tc>
                <a:tc>
                  <a:txBody>
                    <a:bodyPr/>
                    <a:lstStyle/>
                    <a:p>
                      <a:pPr algn="ctr">
                        <a:lnSpc>
                          <a:spcPct val="107000"/>
                        </a:lnSpc>
                        <a:spcAft>
                          <a:spcPts val="0"/>
                        </a:spcAft>
                        <a:tabLst>
                          <a:tab pos="4248150" algn="l"/>
                        </a:tabLst>
                      </a:pPr>
                      <a:r>
                        <a:rPr lang="en-GB" sz="2600" b="1">
                          <a:solidFill>
                            <a:schemeClr val="bg1"/>
                          </a:solidFill>
                          <a:effectLst/>
                        </a:rPr>
                        <a:t>5</a:t>
                      </a:r>
                      <a:endParaRPr lang="en-GB" sz="1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31" marR="63131" marT="0" marB="0" anchor="ctr">
                    <a:lnL w="28575" cap="flat" cmpd="sng" algn="ctr">
                      <a:solidFill>
                        <a:srgbClr val="BCE2DD"/>
                      </a:solidFill>
                      <a:prstDash val="solid"/>
                      <a:round/>
                      <a:headEnd type="none" w="med" len="med"/>
                      <a:tailEnd type="none" w="med" len="med"/>
                    </a:lnL>
                    <a:lnR w="28575" cap="flat" cmpd="sng" algn="ctr">
                      <a:solidFill>
                        <a:srgbClr val="BCE2DD"/>
                      </a:solidFill>
                      <a:prstDash val="solid"/>
                      <a:round/>
                      <a:headEnd type="none" w="med" len="med"/>
                      <a:tailEnd type="none" w="med" len="med"/>
                    </a:lnR>
                    <a:lnT w="28575" cap="flat" cmpd="sng" algn="ctr">
                      <a:solidFill>
                        <a:srgbClr val="BCE2DD"/>
                      </a:solidFill>
                      <a:prstDash val="solid"/>
                      <a:round/>
                      <a:headEnd type="none" w="med" len="med"/>
                      <a:tailEnd type="none" w="med" len="med"/>
                    </a:lnT>
                    <a:lnB w="28575" cap="flat" cmpd="sng" algn="ctr">
                      <a:solidFill>
                        <a:srgbClr val="BCE2DD"/>
                      </a:solidFill>
                      <a:prstDash val="solid"/>
                      <a:round/>
                      <a:headEnd type="none" w="med" len="med"/>
                      <a:tailEnd type="none" w="med" len="med"/>
                    </a:lnB>
                    <a:solidFill>
                      <a:srgbClr val="009285"/>
                    </a:solidFill>
                  </a:tcPr>
                </a:tc>
                <a:tc>
                  <a:txBody>
                    <a:bodyPr/>
                    <a:lstStyle/>
                    <a:p>
                      <a:pPr algn="ctr">
                        <a:lnSpc>
                          <a:spcPct val="107000"/>
                        </a:lnSpc>
                        <a:spcAft>
                          <a:spcPts val="0"/>
                        </a:spcAft>
                        <a:tabLst>
                          <a:tab pos="4248150" algn="l"/>
                        </a:tabLst>
                      </a:pPr>
                      <a:r>
                        <a:rPr lang="en-GB" sz="2600" b="1" dirty="0">
                          <a:solidFill>
                            <a:schemeClr val="bg1"/>
                          </a:solidFill>
                          <a:effectLst/>
                          <a:latin typeface="+mn-lt"/>
                          <a:ea typeface="Calibri" panose="020F0502020204030204" pitchFamily="34" charset="0"/>
                          <a:cs typeface="Times New Roman" panose="02020603050405020304" pitchFamily="18" charset="0"/>
                        </a:rPr>
                        <a:t>10</a:t>
                      </a:r>
                    </a:p>
                  </a:txBody>
                  <a:tcPr marL="63131" marR="63131" marT="0" marB="0" anchor="ctr">
                    <a:lnL w="28575" cap="flat" cmpd="sng" algn="ctr">
                      <a:solidFill>
                        <a:srgbClr val="BCE2DD"/>
                      </a:solidFill>
                      <a:prstDash val="solid"/>
                      <a:round/>
                      <a:headEnd type="none" w="med" len="med"/>
                      <a:tailEnd type="none" w="med" len="med"/>
                    </a:lnL>
                    <a:lnR w="28575" cap="flat" cmpd="sng" algn="ctr">
                      <a:solidFill>
                        <a:srgbClr val="BCE2DD"/>
                      </a:solidFill>
                      <a:prstDash val="solid"/>
                      <a:round/>
                      <a:headEnd type="none" w="med" len="med"/>
                      <a:tailEnd type="none" w="med" len="med"/>
                    </a:lnR>
                    <a:lnT w="28575" cap="flat" cmpd="sng" algn="ctr">
                      <a:solidFill>
                        <a:srgbClr val="BCE2DD"/>
                      </a:solidFill>
                      <a:prstDash val="solid"/>
                      <a:round/>
                      <a:headEnd type="none" w="med" len="med"/>
                      <a:tailEnd type="none" w="med" len="med"/>
                    </a:lnT>
                    <a:lnB w="28575" cap="flat" cmpd="sng" algn="ctr">
                      <a:solidFill>
                        <a:srgbClr val="BCE2DD"/>
                      </a:solidFill>
                      <a:prstDash val="solid"/>
                      <a:round/>
                      <a:headEnd type="none" w="med" len="med"/>
                      <a:tailEnd type="none" w="med" len="med"/>
                    </a:lnB>
                    <a:solidFill>
                      <a:srgbClr val="009285"/>
                    </a:solidFill>
                  </a:tcPr>
                </a:tc>
                <a:extLst>
                  <a:ext uri="{0D108BD9-81ED-4DB2-BD59-A6C34878D82A}">
                    <a16:rowId xmlns="" xmlns:a16="http://schemas.microsoft.com/office/drawing/2014/main" val="1361932921"/>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315840154"/>
              </p:ext>
            </p:extLst>
          </p:nvPr>
        </p:nvGraphicFramePr>
        <p:xfrm>
          <a:off x="765907" y="3932095"/>
          <a:ext cx="7606569" cy="2160730"/>
        </p:xfrm>
        <a:graphic>
          <a:graphicData uri="http://schemas.openxmlformats.org/drawingml/2006/table">
            <a:tbl>
              <a:tblPr>
                <a:tableStyleId>{5C22544A-7EE6-4342-B048-85BDC9FD1C3A}</a:tableStyleId>
              </a:tblPr>
              <a:tblGrid>
                <a:gridCol w="1521313"/>
                <a:gridCol w="1521314"/>
                <a:gridCol w="1521314"/>
                <a:gridCol w="1521314"/>
                <a:gridCol w="1521314"/>
              </a:tblGrid>
              <a:tr h="432146">
                <a:tc>
                  <a:txBody>
                    <a:bodyPr/>
                    <a:lstStyle/>
                    <a:p>
                      <a:pPr algn="ctr">
                        <a:lnSpc>
                          <a:spcPct val="107000"/>
                        </a:lnSpc>
                        <a:spcAft>
                          <a:spcPts val="0"/>
                        </a:spcAft>
                        <a:tabLst>
                          <a:tab pos="4248150" algn="l"/>
                        </a:tabLst>
                      </a:pPr>
                      <a:r>
                        <a:rPr lang="en-GB" sz="1100" b="0" dirty="0">
                          <a:solidFill>
                            <a:schemeClr val="tx1"/>
                          </a:solidFill>
                          <a:effectLst/>
                        </a:rPr>
                        <a:t>0.8 × 5 = 4</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9541"/>
                      </a:solidFill>
                      <a:prstDash val="solid"/>
                      <a:round/>
                      <a:headEnd type="none" w="med" len="med"/>
                      <a:tailEnd type="none" w="med" len="med"/>
                    </a:lnL>
                    <a:lnR w="19050" cap="flat" cmpd="sng" algn="ctr">
                      <a:solidFill>
                        <a:srgbClr val="009541"/>
                      </a:solidFill>
                      <a:prstDash val="solid"/>
                      <a:round/>
                      <a:headEnd type="none" w="med" len="med"/>
                      <a:tailEnd type="none" w="med" len="med"/>
                    </a:lnR>
                    <a:lnT w="19050" cap="flat" cmpd="sng" algn="ctr">
                      <a:solidFill>
                        <a:srgbClr val="009541"/>
                      </a:solidFill>
                      <a:prstDash val="solid"/>
                      <a:round/>
                      <a:headEnd type="none" w="med" len="med"/>
                      <a:tailEnd type="none" w="med" len="med"/>
                    </a:lnT>
                    <a:lnB w="19050" cap="flat" cmpd="sng" algn="ctr">
                      <a:solidFill>
                        <a:srgbClr val="009541"/>
                      </a:solidFill>
                      <a:prstDash val="solid"/>
                      <a:round/>
                      <a:headEnd type="none" w="med" len="med"/>
                      <a:tailEnd type="none" w="med" len="med"/>
                    </a:lnB>
                    <a:solidFill>
                      <a:schemeClr val="bg1"/>
                    </a:solidFill>
                  </a:tcPr>
                </a:tc>
                <a:tc>
                  <a:txBody>
                    <a:bodyPr/>
                    <a:lstStyle/>
                    <a:p>
                      <a:pPr algn="ctr">
                        <a:lnSpc>
                          <a:spcPct val="107000"/>
                        </a:lnSpc>
                        <a:spcAft>
                          <a:spcPts val="0"/>
                        </a:spcAft>
                        <a:tabLst>
                          <a:tab pos="4248150" algn="l"/>
                        </a:tabLst>
                      </a:pPr>
                      <a:r>
                        <a:rPr lang="en-GB" sz="1100" b="0" dirty="0">
                          <a:solidFill>
                            <a:schemeClr val="tx1"/>
                          </a:solidFill>
                          <a:effectLst/>
                        </a:rPr>
                        <a:t> </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954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954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tabLst>
                          <a:tab pos="4248150" algn="l"/>
                        </a:tabLst>
                      </a:pPr>
                      <a:r>
                        <a:rPr lang="en-GB" sz="1100" b="0" dirty="0">
                          <a:solidFill>
                            <a:schemeClr val="tx1"/>
                          </a:solidFill>
                          <a:effectLst/>
                        </a:rPr>
                        <a:t> </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tabLst>
                          <a:tab pos="4248150" algn="l"/>
                        </a:tabLst>
                      </a:pPr>
                      <a:r>
                        <a:rPr lang="en-GB" sz="1100" b="0">
                          <a:solidFill>
                            <a:schemeClr val="tx1"/>
                          </a:solidFill>
                          <a:effectLst/>
                        </a:rPr>
                        <a:t> </a:t>
                      </a:r>
                      <a:endParaRPr lang="en-GB"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tabLst>
                          <a:tab pos="4248150" algn="l"/>
                        </a:tabLst>
                      </a:pPr>
                      <a:r>
                        <a:rPr lang="en-GB" sz="1100" b="0" dirty="0">
                          <a:solidFill>
                            <a:schemeClr val="tx1"/>
                          </a:solidFill>
                          <a:effectLst/>
                        </a:rPr>
                        <a:t> </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32146">
                <a:tc>
                  <a:txBody>
                    <a:bodyPr/>
                    <a:lstStyle/>
                    <a:p>
                      <a:pPr algn="ctr">
                        <a:lnSpc>
                          <a:spcPct val="107000"/>
                        </a:lnSpc>
                        <a:spcAft>
                          <a:spcPts val="0"/>
                        </a:spcAft>
                        <a:tabLst>
                          <a:tab pos="4248150" algn="l"/>
                        </a:tabLst>
                      </a:pPr>
                      <a:r>
                        <a:rPr lang="en-GB" sz="1100" b="0" dirty="0">
                          <a:solidFill>
                            <a:schemeClr val="tx1"/>
                          </a:solidFill>
                          <a:effectLst/>
                        </a:rPr>
                        <a:t>0.8 × 10 = 8</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9541"/>
                      </a:solidFill>
                      <a:prstDash val="solid"/>
                      <a:round/>
                      <a:headEnd type="none" w="med" len="med"/>
                      <a:tailEnd type="none" w="med" len="med"/>
                    </a:lnL>
                    <a:lnR w="19050" cap="flat" cmpd="sng" algn="ctr">
                      <a:solidFill>
                        <a:srgbClr val="009541"/>
                      </a:solidFill>
                      <a:prstDash val="solid"/>
                      <a:round/>
                      <a:headEnd type="none" w="med" len="med"/>
                      <a:tailEnd type="none" w="med" len="med"/>
                    </a:lnR>
                    <a:lnT w="19050" cap="flat" cmpd="sng" algn="ctr">
                      <a:solidFill>
                        <a:srgbClr val="009541"/>
                      </a:solidFill>
                      <a:prstDash val="solid"/>
                      <a:round/>
                      <a:headEnd type="none" w="med" len="med"/>
                      <a:tailEnd type="none" w="med" len="med"/>
                    </a:lnT>
                    <a:lnB w="19050" cap="flat" cmpd="sng" algn="ctr">
                      <a:solidFill>
                        <a:srgbClr val="009541"/>
                      </a:solidFill>
                      <a:prstDash val="solid"/>
                      <a:round/>
                      <a:headEnd type="none" w="med" len="med"/>
                      <a:tailEnd type="none" w="med" len="med"/>
                    </a:lnB>
                    <a:solidFill>
                      <a:schemeClr val="bg1"/>
                    </a:solidFill>
                  </a:tcPr>
                </a:tc>
                <a:tc>
                  <a:txBody>
                    <a:bodyPr/>
                    <a:lstStyle/>
                    <a:p>
                      <a:pPr algn="ctr">
                        <a:lnSpc>
                          <a:spcPct val="107000"/>
                        </a:lnSpc>
                        <a:spcAft>
                          <a:spcPts val="0"/>
                        </a:spcAft>
                        <a:tabLst>
                          <a:tab pos="4248150" algn="l"/>
                        </a:tabLst>
                      </a:pPr>
                      <a:r>
                        <a:rPr lang="en-GB" sz="1100" b="0" dirty="0">
                          <a:solidFill>
                            <a:schemeClr val="tx1"/>
                          </a:solidFill>
                          <a:effectLst/>
                        </a:rPr>
                        <a:t>5 × 10 = 50</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9541"/>
                      </a:solidFill>
                      <a:prstDash val="solid"/>
                      <a:round/>
                      <a:headEnd type="none" w="med" len="med"/>
                      <a:tailEnd type="none" w="med" len="med"/>
                    </a:lnL>
                    <a:lnR w="19050" cap="flat" cmpd="sng" algn="ctr">
                      <a:solidFill>
                        <a:srgbClr val="009541"/>
                      </a:solidFill>
                      <a:prstDash val="solid"/>
                      <a:round/>
                      <a:headEnd type="none" w="med" len="med"/>
                      <a:tailEnd type="none" w="med" len="med"/>
                    </a:lnR>
                    <a:lnT w="19050" cap="flat" cmpd="sng" algn="ctr">
                      <a:solidFill>
                        <a:srgbClr val="009541"/>
                      </a:solidFill>
                      <a:prstDash val="solid"/>
                      <a:round/>
                      <a:headEnd type="none" w="med" len="med"/>
                      <a:tailEnd type="none" w="med" len="med"/>
                    </a:lnT>
                    <a:lnB w="19050" cap="flat" cmpd="sng" algn="ctr">
                      <a:solidFill>
                        <a:srgbClr val="009541"/>
                      </a:solidFill>
                      <a:prstDash val="solid"/>
                      <a:round/>
                      <a:headEnd type="none" w="med" len="med"/>
                      <a:tailEnd type="none" w="med" len="med"/>
                    </a:lnB>
                    <a:solidFill>
                      <a:schemeClr val="bg1"/>
                    </a:solidFill>
                  </a:tcPr>
                </a:tc>
                <a:tc>
                  <a:txBody>
                    <a:bodyPr/>
                    <a:lstStyle/>
                    <a:p>
                      <a:pPr algn="ctr">
                        <a:lnSpc>
                          <a:spcPct val="107000"/>
                        </a:lnSpc>
                        <a:spcAft>
                          <a:spcPts val="0"/>
                        </a:spcAft>
                        <a:tabLst>
                          <a:tab pos="4248150" algn="l"/>
                        </a:tabLst>
                      </a:pP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954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9541"/>
                      </a:solidFill>
                      <a:prstDash val="solid"/>
                      <a:round/>
                      <a:headEnd type="none" w="med" len="med"/>
                      <a:tailEnd type="none" w="med" len="med"/>
                    </a:lnB>
                    <a:noFill/>
                  </a:tcPr>
                </a:tc>
                <a:tc>
                  <a:txBody>
                    <a:bodyPr/>
                    <a:lstStyle/>
                    <a:p>
                      <a:pPr algn="ctr">
                        <a:lnSpc>
                          <a:spcPct val="107000"/>
                        </a:lnSpc>
                        <a:spcAft>
                          <a:spcPts val="0"/>
                        </a:spcAft>
                        <a:tabLst>
                          <a:tab pos="4248150" algn="l"/>
                        </a:tabLst>
                      </a:pPr>
                      <a:endParaRPr lang="en-GB"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lnSpc>
                          <a:spcPct val="107000"/>
                        </a:lnSpc>
                        <a:spcAft>
                          <a:spcPts val="0"/>
                        </a:spcAft>
                        <a:tabLst>
                          <a:tab pos="4248150" algn="l"/>
                        </a:tabLst>
                      </a:pP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r>
              <a:tr h="432146">
                <a:tc>
                  <a:txBody>
                    <a:bodyPr/>
                    <a:lstStyle/>
                    <a:p>
                      <a:pPr algn="ctr">
                        <a:lnSpc>
                          <a:spcPct val="107000"/>
                        </a:lnSpc>
                        <a:spcAft>
                          <a:spcPts val="0"/>
                        </a:spcAft>
                        <a:tabLst>
                          <a:tab pos="4248150" algn="l"/>
                        </a:tabLst>
                      </a:pPr>
                      <a:r>
                        <a:rPr lang="en-GB" sz="1100" b="0" dirty="0">
                          <a:solidFill>
                            <a:schemeClr val="tx1"/>
                          </a:solidFill>
                          <a:effectLst/>
                        </a:rPr>
                        <a:t>0.8 × 50 = 40</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9541"/>
                      </a:solidFill>
                      <a:prstDash val="solid"/>
                      <a:round/>
                      <a:headEnd type="none" w="med" len="med"/>
                      <a:tailEnd type="none" w="med" len="med"/>
                    </a:lnL>
                    <a:lnR w="19050" cap="flat" cmpd="sng" algn="ctr">
                      <a:solidFill>
                        <a:srgbClr val="009541"/>
                      </a:solidFill>
                      <a:prstDash val="solid"/>
                      <a:round/>
                      <a:headEnd type="none" w="med" len="med"/>
                      <a:tailEnd type="none" w="med" len="med"/>
                    </a:lnR>
                    <a:lnT w="19050" cap="flat" cmpd="sng" algn="ctr">
                      <a:solidFill>
                        <a:srgbClr val="009541"/>
                      </a:solidFill>
                      <a:prstDash val="solid"/>
                      <a:round/>
                      <a:headEnd type="none" w="med" len="med"/>
                      <a:tailEnd type="none" w="med" len="med"/>
                    </a:lnT>
                    <a:lnB w="19050" cap="flat" cmpd="sng" algn="ctr">
                      <a:solidFill>
                        <a:srgbClr val="009541"/>
                      </a:solidFill>
                      <a:prstDash val="solid"/>
                      <a:round/>
                      <a:headEnd type="none" w="med" len="med"/>
                      <a:tailEnd type="none" w="med" len="med"/>
                    </a:lnB>
                    <a:solidFill>
                      <a:schemeClr val="bg1"/>
                    </a:solidFill>
                  </a:tcPr>
                </a:tc>
                <a:tc>
                  <a:txBody>
                    <a:bodyPr/>
                    <a:lstStyle/>
                    <a:p>
                      <a:pPr algn="ctr">
                        <a:lnSpc>
                          <a:spcPct val="107000"/>
                        </a:lnSpc>
                        <a:spcAft>
                          <a:spcPts val="0"/>
                        </a:spcAft>
                        <a:tabLst>
                          <a:tab pos="4248150" algn="l"/>
                        </a:tabLst>
                      </a:pPr>
                      <a:r>
                        <a:rPr lang="en-GB" sz="1100" b="0" dirty="0">
                          <a:solidFill>
                            <a:schemeClr val="tx1"/>
                          </a:solidFill>
                          <a:effectLst/>
                        </a:rPr>
                        <a:t>5 × 50 = 250</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9541"/>
                      </a:solidFill>
                      <a:prstDash val="solid"/>
                      <a:round/>
                      <a:headEnd type="none" w="med" len="med"/>
                      <a:tailEnd type="none" w="med" len="med"/>
                    </a:lnL>
                    <a:lnR w="19050" cap="flat" cmpd="sng" algn="ctr">
                      <a:solidFill>
                        <a:srgbClr val="009541"/>
                      </a:solidFill>
                      <a:prstDash val="solid"/>
                      <a:round/>
                      <a:headEnd type="none" w="med" len="med"/>
                      <a:tailEnd type="none" w="med" len="med"/>
                    </a:lnR>
                    <a:lnT w="19050" cap="flat" cmpd="sng" algn="ctr">
                      <a:solidFill>
                        <a:srgbClr val="009541"/>
                      </a:solidFill>
                      <a:prstDash val="solid"/>
                      <a:round/>
                      <a:headEnd type="none" w="med" len="med"/>
                      <a:tailEnd type="none" w="med" len="med"/>
                    </a:lnT>
                    <a:lnB w="19050" cap="flat" cmpd="sng" algn="ctr">
                      <a:solidFill>
                        <a:srgbClr val="009541"/>
                      </a:solidFill>
                      <a:prstDash val="solid"/>
                      <a:round/>
                      <a:headEnd type="none" w="med" len="med"/>
                      <a:tailEnd type="none" w="med" len="med"/>
                    </a:lnB>
                    <a:solidFill>
                      <a:schemeClr val="bg1"/>
                    </a:solidFill>
                  </a:tcPr>
                </a:tc>
                <a:tc>
                  <a:txBody>
                    <a:bodyPr/>
                    <a:lstStyle/>
                    <a:p>
                      <a:pPr algn="ctr">
                        <a:lnSpc>
                          <a:spcPct val="107000"/>
                        </a:lnSpc>
                        <a:spcAft>
                          <a:spcPts val="0"/>
                        </a:spcAft>
                        <a:tabLst>
                          <a:tab pos="4248150" algn="l"/>
                        </a:tabLst>
                      </a:pPr>
                      <a:r>
                        <a:rPr lang="en-GB" sz="1100" b="0" dirty="0">
                          <a:solidFill>
                            <a:schemeClr val="tx1"/>
                          </a:solidFill>
                          <a:effectLst/>
                        </a:rPr>
                        <a:t>10 × 50 = 500</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9541"/>
                      </a:solidFill>
                      <a:prstDash val="solid"/>
                      <a:round/>
                      <a:headEnd type="none" w="med" len="med"/>
                      <a:tailEnd type="none" w="med" len="med"/>
                    </a:lnL>
                    <a:lnR w="19050" cap="flat" cmpd="sng" algn="ctr">
                      <a:solidFill>
                        <a:srgbClr val="009541"/>
                      </a:solidFill>
                      <a:prstDash val="solid"/>
                      <a:round/>
                      <a:headEnd type="none" w="med" len="med"/>
                      <a:tailEnd type="none" w="med" len="med"/>
                    </a:lnR>
                    <a:lnT w="19050" cap="flat" cmpd="sng" algn="ctr">
                      <a:solidFill>
                        <a:srgbClr val="009541"/>
                      </a:solidFill>
                      <a:prstDash val="solid"/>
                      <a:round/>
                      <a:headEnd type="none" w="med" len="med"/>
                      <a:tailEnd type="none" w="med" len="med"/>
                    </a:lnT>
                    <a:lnB w="19050" cap="flat" cmpd="sng" algn="ctr">
                      <a:solidFill>
                        <a:srgbClr val="009541"/>
                      </a:solidFill>
                      <a:prstDash val="solid"/>
                      <a:round/>
                      <a:headEnd type="none" w="med" len="med"/>
                      <a:tailEnd type="none" w="med" len="med"/>
                    </a:lnB>
                    <a:solidFill>
                      <a:schemeClr val="bg1"/>
                    </a:solidFill>
                  </a:tcPr>
                </a:tc>
                <a:tc>
                  <a:txBody>
                    <a:bodyPr/>
                    <a:lstStyle/>
                    <a:p>
                      <a:pPr algn="ctr">
                        <a:lnSpc>
                          <a:spcPct val="107000"/>
                        </a:lnSpc>
                        <a:spcAft>
                          <a:spcPts val="0"/>
                        </a:spcAft>
                        <a:tabLst>
                          <a:tab pos="4248150" algn="l"/>
                        </a:tabLst>
                      </a:pP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954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9541"/>
                      </a:solidFill>
                      <a:prstDash val="solid"/>
                      <a:round/>
                      <a:headEnd type="none" w="med" len="med"/>
                      <a:tailEnd type="none" w="med" len="med"/>
                    </a:lnB>
                    <a:noFill/>
                  </a:tcPr>
                </a:tc>
                <a:tc>
                  <a:txBody>
                    <a:bodyPr/>
                    <a:lstStyle/>
                    <a:p>
                      <a:pPr algn="ctr">
                        <a:lnSpc>
                          <a:spcPct val="107000"/>
                        </a:lnSpc>
                        <a:spcAft>
                          <a:spcPts val="0"/>
                        </a:spcAft>
                        <a:tabLst>
                          <a:tab pos="4248150" algn="l"/>
                        </a:tabLst>
                      </a:pP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r>
              <a:tr h="432146">
                <a:tc>
                  <a:txBody>
                    <a:bodyPr/>
                    <a:lstStyle/>
                    <a:p>
                      <a:pPr algn="ctr">
                        <a:lnSpc>
                          <a:spcPct val="107000"/>
                        </a:lnSpc>
                        <a:spcAft>
                          <a:spcPts val="0"/>
                        </a:spcAft>
                        <a:tabLst>
                          <a:tab pos="4248150" algn="l"/>
                        </a:tabLst>
                      </a:pPr>
                      <a:r>
                        <a:rPr lang="en-GB" sz="1100" b="0">
                          <a:solidFill>
                            <a:schemeClr val="tx1"/>
                          </a:solidFill>
                          <a:effectLst/>
                        </a:rPr>
                        <a:t>0.8 × 500 = 400</a:t>
                      </a:r>
                      <a:endParaRPr lang="en-GB"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9541"/>
                      </a:solidFill>
                      <a:prstDash val="solid"/>
                      <a:round/>
                      <a:headEnd type="none" w="med" len="med"/>
                      <a:tailEnd type="none" w="med" len="med"/>
                    </a:lnL>
                    <a:lnR w="19050" cap="flat" cmpd="sng" algn="ctr">
                      <a:solidFill>
                        <a:srgbClr val="009541"/>
                      </a:solidFill>
                      <a:prstDash val="solid"/>
                      <a:round/>
                      <a:headEnd type="none" w="med" len="med"/>
                      <a:tailEnd type="none" w="med" len="med"/>
                    </a:lnR>
                    <a:lnT w="19050" cap="flat" cmpd="sng" algn="ctr">
                      <a:solidFill>
                        <a:srgbClr val="009541"/>
                      </a:solidFill>
                      <a:prstDash val="solid"/>
                      <a:round/>
                      <a:headEnd type="none" w="med" len="med"/>
                      <a:tailEnd type="none" w="med" len="med"/>
                    </a:lnT>
                    <a:lnB w="19050" cap="flat" cmpd="sng" algn="ctr">
                      <a:solidFill>
                        <a:srgbClr val="009541"/>
                      </a:solidFill>
                      <a:prstDash val="solid"/>
                      <a:round/>
                      <a:headEnd type="none" w="med" len="med"/>
                      <a:tailEnd type="none" w="med" len="med"/>
                    </a:lnB>
                    <a:solidFill>
                      <a:schemeClr val="bg1"/>
                    </a:solidFill>
                  </a:tcPr>
                </a:tc>
                <a:tc>
                  <a:txBody>
                    <a:bodyPr/>
                    <a:lstStyle/>
                    <a:p>
                      <a:pPr algn="ctr">
                        <a:lnSpc>
                          <a:spcPct val="107000"/>
                        </a:lnSpc>
                        <a:spcAft>
                          <a:spcPts val="0"/>
                        </a:spcAft>
                        <a:tabLst>
                          <a:tab pos="4248150" algn="l"/>
                        </a:tabLst>
                      </a:pPr>
                      <a:r>
                        <a:rPr lang="en-GB" sz="1100" b="0" dirty="0">
                          <a:solidFill>
                            <a:schemeClr val="tx1"/>
                          </a:solidFill>
                          <a:effectLst/>
                        </a:rPr>
                        <a:t>5 × 500 = 2500</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9541"/>
                      </a:solidFill>
                      <a:prstDash val="solid"/>
                      <a:round/>
                      <a:headEnd type="none" w="med" len="med"/>
                      <a:tailEnd type="none" w="med" len="med"/>
                    </a:lnL>
                    <a:lnR w="19050" cap="flat" cmpd="sng" algn="ctr">
                      <a:solidFill>
                        <a:srgbClr val="009541"/>
                      </a:solidFill>
                      <a:prstDash val="solid"/>
                      <a:round/>
                      <a:headEnd type="none" w="med" len="med"/>
                      <a:tailEnd type="none" w="med" len="med"/>
                    </a:lnR>
                    <a:lnT w="19050" cap="flat" cmpd="sng" algn="ctr">
                      <a:solidFill>
                        <a:srgbClr val="009541"/>
                      </a:solidFill>
                      <a:prstDash val="solid"/>
                      <a:round/>
                      <a:headEnd type="none" w="med" len="med"/>
                      <a:tailEnd type="none" w="med" len="med"/>
                    </a:lnT>
                    <a:lnB w="19050" cap="flat" cmpd="sng" algn="ctr">
                      <a:solidFill>
                        <a:srgbClr val="009541"/>
                      </a:solidFill>
                      <a:prstDash val="solid"/>
                      <a:round/>
                      <a:headEnd type="none" w="med" len="med"/>
                      <a:tailEnd type="none" w="med" len="med"/>
                    </a:lnB>
                    <a:solidFill>
                      <a:schemeClr val="bg1"/>
                    </a:solidFill>
                  </a:tcPr>
                </a:tc>
                <a:tc>
                  <a:txBody>
                    <a:bodyPr/>
                    <a:lstStyle/>
                    <a:p>
                      <a:pPr algn="ctr">
                        <a:lnSpc>
                          <a:spcPct val="107000"/>
                        </a:lnSpc>
                        <a:spcAft>
                          <a:spcPts val="0"/>
                        </a:spcAft>
                        <a:tabLst>
                          <a:tab pos="4248150" algn="l"/>
                        </a:tabLst>
                      </a:pPr>
                      <a:r>
                        <a:rPr lang="en-GB" sz="1100" b="0" dirty="0">
                          <a:solidFill>
                            <a:schemeClr val="tx1"/>
                          </a:solidFill>
                          <a:effectLst/>
                        </a:rPr>
                        <a:t>10 × 500 = 5000</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9541"/>
                      </a:solidFill>
                      <a:prstDash val="solid"/>
                      <a:round/>
                      <a:headEnd type="none" w="med" len="med"/>
                      <a:tailEnd type="none" w="med" len="med"/>
                    </a:lnL>
                    <a:lnR w="19050" cap="flat" cmpd="sng" algn="ctr">
                      <a:solidFill>
                        <a:srgbClr val="009541"/>
                      </a:solidFill>
                      <a:prstDash val="solid"/>
                      <a:round/>
                      <a:headEnd type="none" w="med" len="med"/>
                      <a:tailEnd type="none" w="med" len="med"/>
                    </a:lnR>
                    <a:lnT w="19050" cap="flat" cmpd="sng" algn="ctr">
                      <a:solidFill>
                        <a:srgbClr val="009541"/>
                      </a:solidFill>
                      <a:prstDash val="solid"/>
                      <a:round/>
                      <a:headEnd type="none" w="med" len="med"/>
                      <a:tailEnd type="none" w="med" len="med"/>
                    </a:lnT>
                    <a:lnB w="19050" cap="flat" cmpd="sng" algn="ctr">
                      <a:solidFill>
                        <a:srgbClr val="009541"/>
                      </a:solidFill>
                      <a:prstDash val="solid"/>
                      <a:round/>
                      <a:headEnd type="none" w="med" len="med"/>
                      <a:tailEnd type="none" w="med" len="med"/>
                    </a:lnB>
                    <a:solidFill>
                      <a:schemeClr val="bg1"/>
                    </a:solidFill>
                  </a:tcPr>
                </a:tc>
                <a:tc>
                  <a:txBody>
                    <a:bodyPr/>
                    <a:lstStyle/>
                    <a:p>
                      <a:pPr algn="ctr">
                        <a:lnSpc>
                          <a:spcPct val="107000"/>
                        </a:lnSpc>
                        <a:spcAft>
                          <a:spcPts val="0"/>
                        </a:spcAft>
                        <a:tabLst>
                          <a:tab pos="4248150" algn="l"/>
                        </a:tabLst>
                      </a:pPr>
                      <a:r>
                        <a:rPr lang="en-GB" sz="1100" b="0" dirty="0">
                          <a:solidFill>
                            <a:schemeClr val="tx1"/>
                          </a:solidFill>
                          <a:effectLst/>
                        </a:rPr>
                        <a:t>50 × 500 = 25 000</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9541"/>
                      </a:solidFill>
                      <a:prstDash val="solid"/>
                      <a:round/>
                      <a:headEnd type="none" w="med" len="med"/>
                      <a:tailEnd type="none" w="med" len="med"/>
                    </a:lnL>
                    <a:lnR w="19050" cap="flat" cmpd="sng" algn="ctr">
                      <a:solidFill>
                        <a:srgbClr val="009541"/>
                      </a:solidFill>
                      <a:prstDash val="solid"/>
                      <a:round/>
                      <a:headEnd type="none" w="med" len="med"/>
                      <a:tailEnd type="none" w="med" len="med"/>
                    </a:lnR>
                    <a:lnT w="19050" cap="flat" cmpd="sng" algn="ctr">
                      <a:solidFill>
                        <a:srgbClr val="009541"/>
                      </a:solidFill>
                      <a:prstDash val="solid"/>
                      <a:round/>
                      <a:headEnd type="none" w="med" len="med"/>
                      <a:tailEnd type="none" w="med" len="med"/>
                    </a:lnT>
                    <a:lnB w="19050" cap="flat" cmpd="sng" algn="ctr">
                      <a:solidFill>
                        <a:srgbClr val="009541"/>
                      </a:solidFill>
                      <a:prstDash val="solid"/>
                      <a:round/>
                      <a:headEnd type="none" w="med" len="med"/>
                      <a:tailEnd type="none" w="med" len="med"/>
                    </a:lnB>
                    <a:solidFill>
                      <a:schemeClr val="bg1"/>
                    </a:solidFill>
                  </a:tcPr>
                </a:tc>
                <a:tc>
                  <a:txBody>
                    <a:bodyPr/>
                    <a:lstStyle/>
                    <a:p>
                      <a:pPr algn="ctr">
                        <a:lnSpc>
                          <a:spcPct val="107000"/>
                        </a:lnSpc>
                        <a:spcAft>
                          <a:spcPts val="0"/>
                        </a:spcAft>
                        <a:tabLst>
                          <a:tab pos="4248150" algn="l"/>
                        </a:tabLst>
                      </a:pP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954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9541"/>
                      </a:solidFill>
                      <a:prstDash val="solid"/>
                      <a:round/>
                      <a:headEnd type="none" w="med" len="med"/>
                      <a:tailEnd type="none" w="med" len="med"/>
                    </a:lnB>
                    <a:noFill/>
                  </a:tcPr>
                </a:tc>
              </a:tr>
              <a:tr h="432146">
                <a:tc>
                  <a:txBody>
                    <a:bodyPr/>
                    <a:lstStyle/>
                    <a:p>
                      <a:pPr algn="ctr">
                        <a:lnSpc>
                          <a:spcPct val="107000"/>
                        </a:lnSpc>
                        <a:spcAft>
                          <a:spcPts val="0"/>
                        </a:spcAft>
                        <a:tabLst>
                          <a:tab pos="4248150" algn="l"/>
                        </a:tabLst>
                      </a:pPr>
                      <a:r>
                        <a:rPr lang="en-GB" sz="1100" b="0" dirty="0">
                          <a:solidFill>
                            <a:schemeClr val="tx1"/>
                          </a:solidFill>
                          <a:effectLst/>
                        </a:rPr>
                        <a:t>0.8 × 1000 = 800</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9541"/>
                      </a:solidFill>
                      <a:prstDash val="solid"/>
                      <a:round/>
                      <a:headEnd type="none" w="med" len="med"/>
                      <a:tailEnd type="none" w="med" len="med"/>
                    </a:lnL>
                    <a:lnR w="19050" cap="flat" cmpd="sng" algn="ctr">
                      <a:solidFill>
                        <a:srgbClr val="009541"/>
                      </a:solidFill>
                      <a:prstDash val="solid"/>
                      <a:round/>
                      <a:headEnd type="none" w="med" len="med"/>
                      <a:tailEnd type="none" w="med" len="med"/>
                    </a:lnR>
                    <a:lnT w="19050" cap="flat" cmpd="sng" algn="ctr">
                      <a:solidFill>
                        <a:srgbClr val="009541"/>
                      </a:solidFill>
                      <a:prstDash val="solid"/>
                      <a:round/>
                      <a:headEnd type="none" w="med" len="med"/>
                      <a:tailEnd type="none" w="med" len="med"/>
                    </a:lnT>
                    <a:lnB w="19050" cap="flat" cmpd="sng" algn="ctr">
                      <a:solidFill>
                        <a:srgbClr val="009541"/>
                      </a:solidFill>
                      <a:prstDash val="solid"/>
                      <a:round/>
                      <a:headEnd type="none" w="med" len="med"/>
                      <a:tailEnd type="none" w="med" len="med"/>
                    </a:lnB>
                    <a:solidFill>
                      <a:schemeClr val="bg1"/>
                    </a:solidFill>
                  </a:tcPr>
                </a:tc>
                <a:tc>
                  <a:txBody>
                    <a:bodyPr/>
                    <a:lstStyle/>
                    <a:p>
                      <a:pPr algn="ctr">
                        <a:lnSpc>
                          <a:spcPct val="107000"/>
                        </a:lnSpc>
                        <a:spcAft>
                          <a:spcPts val="0"/>
                        </a:spcAft>
                        <a:tabLst>
                          <a:tab pos="4248150" algn="l"/>
                        </a:tabLst>
                      </a:pPr>
                      <a:r>
                        <a:rPr lang="en-GB" sz="1100" b="0" dirty="0">
                          <a:solidFill>
                            <a:schemeClr val="tx1"/>
                          </a:solidFill>
                          <a:effectLst/>
                        </a:rPr>
                        <a:t>5 × 1000 = 5000</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9541"/>
                      </a:solidFill>
                      <a:prstDash val="solid"/>
                      <a:round/>
                      <a:headEnd type="none" w="med" len="med"/>
                      <a:tailEnd type="none" w="med" len="med"/>
                    </a:lnL>
                    <a:lnR w="19050" cap="flat" cmpd="sng" algn="ctr">
                      <a:solidFill>
                        <a:srgbClr val="009541"/>
                      </a:solidFill>
                      <a:prstDash val="solid"/>
                      <a:round/>
                      <a:headEnd type="none" w="med" len="med"/>
                      <a:tailEnd type="none" w="med" len="med"/>
                    </a:lnR>
                    <a:lnT w="19050" cap="flat" cmpd="sng" algn="ctr">
                      <a:solidFill>
                        <a:srgbClr val="009541"/>
                      </a:solidFill>
                      <a:prstDash val="solid"/>
                      <a:round/>
                      <a:headEnd type="none" w="med" len="med"/>
                      <a:tailEnd type="none" w="med" len="med"/>
                    </a:lnT>
                    <a:lnB w="19050" cap="flat" cmpd="sng" algn="ctr">
                      <a:solidFill>
                        <a:srgbClr val="009541"/>
                      </a:solidFill>
                      <a:prstDash val="solid"/>
                      <a:round/>
                      <a:headEnd type="none" w="med" len="med"/>
                      <a:tailEnd type="none" w="med" len="med"/>
                    </a:lnB>
                    <a:solidFill>
                      <a:schemeClr val="bg1"/>
                    </a:solidFill>
                  </a:tcPr>
                </a:tc>
                <a:tc>
                  <a:txBody>
                    <a:bodyPr/>
                    <a:lstStyle/>
                    <a:p>
                      <a:pPr algn="ctr">
                        <a:lnSpc>
                          <a:spcPct val="107000"/>
                        </a:lnSpc>
                        <a:spcAft>
                          <a:spcPts val="0"/>
                        </a:spcAft>
                        <a:tabLst>
                          <a:tab pos="4248150" algn="l"/>
                        </a:tabLst>
                      </a:pPr>
                      <a:r>
                        <a:rPr lang="en-GB" sz="1100" b="0" dirty="0">
                          <a:solidFill>
                            <a:schemeClr val="tx1"/>
                          </a:solidFill>
                          <a:effectLst/>
                        </a:rPr>
                        <a:t>10 × 1000 = 10000</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9541"/>
                      </a:solidFill>
                      <a:prstDash val="solid"/>
                      <a:round/>
                      <a:headEnd type="none" w="med" len="med"/>
                      <a:tailEnd type="none" w="med" len="med"/>
                    </a:lnL>
                    <a:lnR w="19050" cap="flat" cmpd="sng" algn="ctr">
                      <a:solidFill>
                        <a:srgbClr val="009541"/>
                      </a:solidFill>
                      <a:prstDash val="solid"/>
                      <a:round/>
                      <a:headEnd type="none" w="med" len="med"/>
                      <a:tailEnd type="none" w="med" len="med"/>
                    </a:lnR>
                    <a:lnT w="19050" cap="flat" cmpd="sng" algn="ctr">
                      <a:solidFill>
                        <a:srgbClr val="009541"/>
                      </a:solidFill>
                      <a:prstDash val="solid"/>
                      <a:round/>
                      <a:headEnd type="none" w="med" len="med"/>
                      <a:tailEnd type="none" w="med" len="med"/>
                    </a:lnT>
                    <a:lnB w="19050" cap="flat" cmpd="sng" algn="ctr">
                      <a:solidFill>
                        <a:srgbClr val="009541"/>
                      </a:solidFill>
                      <a:prstDash val="solid"/>
                      <a:round/>
                      <a:headEnd type="none" w="med" len="med"/>
                      <a:tailEnd type="none" w="med" len="med"/>
                    </a:lnB>
                    <a:solidFill>
                      <a:schemeClr val="bg1"/>
                    </a:solidFill>
                  </a:tcPr>
                </a:tc>
                <a:tc>
                  <a:txBody>
                    <a:bodyPr/>
                    <a:lstStyle/>
                    <a:p>
                      <a:pPr algn="ctr">
                        <a:lnSpc>
                          <a:spcPct val="107000"/>
                        </a:lnSpc>
                        <a:spcAft>
                          <a:spcPts val="0"/>
                        </a:spcAft>
                        <a:tabLst>
                          <a:tab pos="4248150" algn="l"/>
                        </a:tabLst>
                      </a:pPr>
                      <a:r>
                        <a:rPr lang="en-GB" sz="1100" b="0" dirty="0">
                          <a:solidFill>
                            <a:schemeClr val="tx1"/>
                          </a:solidFill>
                          <a:effectLst/>
                        </a:rPr>
                        <a:t>50 × 1000 = 50 000</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9541"/>
                      </a:solidFill>
                      <a:prstDash val="solid"/>
                      <a:round/>
                      <a:headEnd type="none" w="med" len="med"/>
                      <a:tailEnd type="none" w="med" len="med"/>
                    </a:lnL>
                    <a:lnR w="19050" cap="flat" cmpd="sng" algn="ctr">
                      <a:solidFill>
                        <a:srgbClr val="009541"/>
                      </a:solidFill>
                      <a:prstDash val="solid"/>
                      <a:round/>
                      <a:headEnd type="none" w="med" len="med"/>
                      <a:tailEnd type="none" w="med" len="med"/>
                    </a:lnR>
                    <a:lnT w="19050" cap="flat" cmpd="sng" algn="ctr">
                      <a:solidFill>
                        <a:srgbClr val="009541"/>
                      </a:solidFill>
                      <a:prstDash val="solid"/>
                      <a:round/>
                      <a:headEnd type="none" w="med" len="med"/>
                      <a:tailEnd type="none" w="med" len="med"/>
                    </a:lnT>
                    <a:lnB w="19050" cap="flat" cmpd="sng" algn="ctr">
                      <a:solidFill>
                        <a:srgbClr val="00954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tab pos="4248150" algn="l"/>
                        </a:tabLst>
                        <a:defRPr/>
                      </a:pPr>
                      <a:r>
                        <a:rPr lang="en-GB" sz="1100" b="0" dirty="0">
                          <a:solidFill>
                            <a:schemeClr val="tx1"/>
                          </a:solidFill>
                          <a:effectLst/>
                        </a:rPr>
                        <a:t>500 × 1000 = 500 000</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9541"/>
                      </a:solidFill>
                      <a:prstDash val="solid"/>
                      <a:round/>
                      <a:headEnd type="none" w="med" len="med"/>
                      <a:tailEnd type="none" w="med" len="med"/>
                    </a:lnL>
                    <a:lnR w="19050" cap="flat" cmpd="sng" algn="ctr">
                      <a:solidFill>
                        <a:srgbClr val="009541"/>
                      </a:solidFill>
                      <a:prstDash val="solid"/>
                      <a:round/>
                      <a:headEnd type="none" w="med" len="med"/>
                      <a:tailEnd type="none" w="med" len="med"/>
                    </a:lnR>
                    <a:lnT w="19050" cap="flat" cmpd="sng" algn="ctr">
                      <a:solidFill>
                        <a:srgbClr val="009541"/>
                      </a:solidFill>
                      <a:prstDash val="solid"/>
                      <a:round/>
                      <a:headEnd type="none" w="med" len="med"/>
                      <a:tailEnd type="none" w="med" len="med"/>
                    </a:lnT>
                    <a:lnB w="19050" cap="flat" cmpd="sng" algn="ctr">
                      <a:solidFill>
                        <a:srgbClr val="00954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0898"/>
            <a:ext cx="2722089" cy="3850440"/>
          </a:xfrm>
          <a:prstGeom prst="rect">
            <a:avLst/>
          </a:prstGeom>
          <a:effectLst>
            <a:outerShdw blurRad="63500" sx="102000" sy="102000" algn="ctr" rotWithShape="0">
              <a:prstClr val="black">
                <a:alpha val="20000"/>
              </a:prstClr>
            </a:outerShdw>
          </a:effectLst>
        </p:spPr>
      </p:pic>
      <p:pic>
        <p:nvPicPr>
          <p:cNvPr id="16" name="Picture 15">
            <a:extLst>
              <a:ext uri="{FF2B5EF4-FFF2-40B4-BE49-F238E27FC236}">
                <a16:creationId xmlns="" xmlns:a16="http://schemas.microsoft.com/office/drawing/2014/main"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8275" y="2030898"/>
            <a:ext cx="2722089" cy="3850440"/>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 xmlns:a16="http://schemas.microsoft.com/office/drawing/2014/main" id="{A410F3B9-A120-4B78-B8FC-DBBE2542D0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4426" y="2030898"/>
            <a:ext cx="2722089" cy="3850440"/>
          </a:xfrm>
          <a:prstGeom prst="rect">
            <a:avLst/>
          </a:prstGeom>
          <a:effectLst>
            <a:outerShdw blurRad="63500" sx="102000" sy="102000" algn="ctr" rotWithShape="0">
              <a:prstClr val="black">
                <a:alpha val="20000"/>
              </a:prstClr>
            </a:outerShdw>
          </a:effectLst>
        </p:spPr>
      </p:pic>
      <p:sp>
        <p:nvSpPr>
          <p:cNvPr id="14" name="Rectangle 13"/>
          <p:cNvSpPr/>
          <p:nvPr/>
        </p:nvSpPr>
        <p:spPr>
          <a:xfrm>
            <a:off x="447429" y="670981"/>
            <a:ext cx="3177220" cy="337100"/>
          </a:xfrm>
          <a:prstGeom prst="rect">
            <a:avLst/>
          </a:prstGeom>
          <a:solidFill>
            <a:srgbClr val="072F54"/>
          </a:solidFill>
        </p:spPr>
        <p:txBody>
          <a:bodyPr wrap="square" lIns="180000" tIns="36000" rIns="180000" bIns="54000" anchor="ctr">
            <a:spAutoFit/>
          </a:bodyPr>
          <a:lstStyle/>
          <a:p>
            <a:r>
              <a:rPr lang="en-GB" sz="1600" b="1" dirty="0">
                <a:solidFill>
                  <a:schemeClr val="bg1"/>
                </a:solidFill>
              </a:rPr>
              <a:t>Multiply by 10, 100 and 1,000 </a:t>
            </a: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52249" t="1468" r="2071" b="41652"/>
          <a:stretch/>
        </p:blipFill>
        <p:spPr>
          <a:xfrm rot="1524472">
            <a:off x="2757339" y="2892956"/>
            <a:ext cx="718921" cy="1266282"/>
          </a:xfrm>
          <a:prstGeom prst="rect">
            <a:avLst/>
          </a:prstGeom>
        </p:spPr>
      </p:pic>
      <p:pic>
        <p:nvPicPr>
          <p:cNvPr id="7" name="Picture 6"/>
          <p:cNvPicPr>
            <a:picLocks noChangeAspect="1"/>
          </p:cNvPicPr>
          <p:nvPr/>
        </p:nvPicPr>
        <p:blipFill rotWithShape="1">
          <a:blip r:embed="rId7"/>
          <a:srcRect l="11377"/>
          <a:stretch/>
        </p:blipFill>
        <p:spPr>
          <a:xfrm>
            <a:off x="763398" y="2030898"/>
            <a:ext cx="2080119" cy="2627604"/>
          </a:xfrm>
          <a:prstGeom prst="rect">
            <a:avLst/>
          </a:prstGeom>
        </p:spPr>
      </p:pic>
      <p:pic>
        <p:nvPicPr>
          <p:cNvPr id="22" name="Boy Writing">
            <a:extLst>
              <a:ext uri="{FF2B5EF4-FFF2-40B4-BE49-F238E27FC236}">
                <a16:creationId xmlns="" xmlns:a16="http://schemas.microsoft.com/office/drawing/2014/main" id="{59E92074-8F0A-4A38-87B2-6E07FF3C864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6" t="622" r="32362"/>
          <a:stretch/>
        </p:blipFill>
        <p:spPr>
          <a:xfrm>
            <a:off x="760157" y="1928695"/>
            <a:ext cx="4038155" cy="4164130"/>
          </a:xfrm>
          <a:prstGeom prst="rect">
            <a:avLst/>
          </a:prstGeom>
        </p:spPr>
      </p:pic>
    </p:spTree>
    <p:extLst>
      <p:ext uri="{BB962C8B-B14F-4D97-AF65-F5344CB8AC3E}">
        <p14:creationId xmlns:p14="http://schemas.microsoft.com/office/powerpoint/2010/main" val="177127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804812"/>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955646"/>
          </a:xfrm>
          <a:prstGeom prst="rect">
            <a:avLst/>
          </a:prstGeom>
          <a:solidFill>
            <a:schemeClr val="bg1"/>
          </a:solidFill>
        </p:spPr>
        <p:txBody>
          <a:bodyPr wrap="square">
            <a:spAutoFit/>
          </a:bodyPr>
          <a:lstStyle/>
          <a:p>
            <a:pPr lvl="0" algn="ctr">
              <a:lnSpc>
                <a:spcPct val="110000"/>
              </a:lnSpc>
            </a:pPr>
            <a:r>
              <a:rPr lang="en-GB" sz="1700" b="1" dirty="0">
                <a:solidFill>
                  <a:srgbClr val="014482"/>
                </a:solidFill>
                <a:latin typeface="Tuffy" panose="020B0603060100000000" pitchFamily="34" charset="0"/>
                <a:ea typeface="Tuffy" panose="020B0603060100000000" pitchFamily="34" charset="0"/>
              </a:rPr>
              <a:t>Identify the value of each digit in numbers given to three decimal </a:t>
            </a:r>
            <a:r>
              <a:rPr lang="en-GB" sz="1700" b="1" dirty="0" smtClean="0">
                <a:solidFill>
                  <a:srgbClr val="014482"/>
                </a:solidFill>
                <a:latin typeface="Tuffy" panose="020B0603060100000000" pitchFamily="34" charset="0"/>
                <a:ea typeface="Tuffy" panose="020B0603060100000000" pitchFamily="34" charset="0"/>
              </a:rPr>
              <a:t/>
            </a:r>
            <a:br>
              <a:rPr lang="en-GB" sz="1700" b="1" dirty="0" smtClean="0">
                <a:solidFill>
                  <a:srgbClr val="014482"/>
                </a:solidFill>
                <a:latin typeface="Tuffy" panose="020B0603060100000000" pitchFamily="34" charset="0"/>
                <a:ea typeface="Tuffy" panose="020B0603060100000000" pitchFamily="34" charset="0"/>
              </a:rPr>
            </a:br>
            <a:r>
              <a:rPr lang="en-GB" sz="1700" b="1" dirty="0" smtClean="0">
                <a:solidFill>
                  <a:srgbClr val="014482"/>
                </a:solidFill>
                <a:latin typeface="Tuffy" panose="020B0603060100000000" pitchFamily="34" charset="0"/>
                <a:ea typeface="Tuffy" panose="020B0603060100000000" pitchFamily="34" charset="0"/>
              </a:rPr>
              <a:t>places </a:t>
            </a:r>
            <a:r>
              <a:rPr lang="en-GB" sz="1700" b="1" dirty="0">
                <a:solidFill>
                  <a:srgbClr val="014482"/>
                </a:solidFill>
                <a:latin typeface="Tuffy" panose="020B0603060100000000" pitchFamily="34" charset="0"/>
                <a:ea typeface="Tuffy" panose="020B0603060100000000" pitchFamily="34" charset="0"/>
              </a:rPr>
              <a:t>and multiply and divide numbers by 10, 100 and </a:t>
            </a:r>
            <a:r>
              <a:rPr lang="en-GB" sz="1700" b="1" dirty="0" smtClean="0">
                <a:solidFill>
                  <a:srgbClr val="014482"/>
                </a:solidFill>
                <a:latin typeface="Tuffy" panose="020B0603060100000000" pitchFamily="34" charset="0"/>
                <a:ea typeface="Tuffy" panose="020B0603060100000000" pitchFamily="34" charset="0"/>
              </a:rPr>
              <a:t>1000</a:t>
            </a:r>
            <a:br>
              <a:rPr lang="en-GB" sz="1700" b="1" dirty="0" smtClean="0">
                <a:solidFill>
                  <a:srgbClr val="014482"/>
                </a:solidFill>
                <a:latin typeface="Tuffy" panose="020B0603060100000000" pitchFamily="34" charset="0"/>
                <a:ea typeface="Tuffy" panose="020B0603060100000000" pitchFamily="34" charset="0"/>
              </a:rPr>
            </a:br>
            <a:r>
              <a:rPr lang="en-GB" sz="1700" b="1" dirty="0" smtClean="0">
                <a:solidFill>
                  <a:srgbClr val="014482"/>
                </a:solidFill>
                <a:latin typeface="Tuffy" panose="020B0603060100000000" pitchFamily="34" charset="0"/>
                <a:ea typeface="Tuffy" panose="020B0603060100000000" pitchFamily="34" charset="0"/>
              </a:rPr>
              <a:t> </a:t>
            </a:r>
            <a:r>
              <a:rPr lang="en-GB" sz="1700" b="1" dirty="0">
                <a:solidFill>
                  <a:srgbClr val="014482"/>
                </a:solidFill>
                <a:latin typeface="Tuffy" panose="020B0603060100000000" pitchFamily="34" charset="0"/>
                <a:ea typeface="Tuffy" panose="020B0603060100000000" pitchFamily="34" charset="0"/>
              </a:rPr>
              <a:t>giving answers up to three decimal places.</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104" y="3225825"/>
            <a:ext cx="3708437" cy="1854219"/>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417" y="3225826"/>
            <a:ext cx="3721936" cy="1860968"/>
          </a:xfrm>
          <a:prstGeom prst="rect">
            <a:avLst/>
          </a:prstGeom>
        </p:spPr>
      </p:pic>
    </p:spTree>
    <p:extLst>
      <p:ext uri="{BB962C8B-B14F-4D97-AF65-F5344CB8AC3E}">
        <p14:creationId xmlns:p14="http://schemas.microsoft.com/office/powerpoint/2010/main" val="300502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Identify the value of each digit in numbers given to three decimal places and multiply and divide numbers by 10, 100 and 1000 giving answers up to three decimal places.</a:t>
            </a:r>
          </a:p>
        </p:txBody>
      </p:sp>
    </p:spTree>
    <p:extLst>
      <p:ext uri="{BB962C8B-B14F-4D97-AF65-F5344CB8AC3E}">
        <p14:creationId xmlns:p14="http://schemas.microsoft.com/office/powerpoint/2010/main" val="3643935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3624649"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3177220" cy="337100"/>
          </a:xfrm>
          <a:prstGeom prst="rect">
            <a:avLst/>
          </a:prstGeom>
          <a:solidFill>
            <a:srgbClr val="072F54"/>
          </a:solidFill>
        </p:spPr>
        <p:txBody>
          <a:bodyPr wrap="square" lIns="180000" tIns="36000" rIns="180000" bIns="54000" anchor="ctr">
            <a:spAutoFit/>
          </a:bodyPr>
          <a:lstStyle/>
          <a:p>
            <a:r>
              <a:rPr lang="en-GB" sz="1600" b="1" dirty="0">
                <a:solidFill>
                  <a:schemeClr val="bg1"/>
                </a:solidFill>
              </a:rPr>
              <a:t>Multiply by 10, 100 and 1,000 </a:t>
            </a:r>
          </a:p>
        </p:txBody>
      </p:sp>
      <p:cxnSp>
        <p:nvCxnSpPr>
          <p:cNvPr id="103" name="Straight Connector 102"/>
          <p:cNvCxnSpPr/>
          <p:nvPr/>
        </p:nvCxnSpPr>
        <p:spPr>
          <a:xfrm>
            <a:off x="3624649"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1341438"/>
            <a:ext cx="7632699" cy="833663"/>
          </a:xfrm>
          <a:prstGeom prst="rect">
            <a:avLst/>
          </a:prstGeom>
          <a:solidFill>
            <a:srgbClr val="F7BC92"/>
          </a:solidFill>
        </p:spPr>
        <p:txBody>
          <a:bodyPr wrap="square" lIns="108000" tIns="108000" rIns="108000" bIns="108000" rtlCol="0">
            <a:spAutoFit/>
          </a:bodyPr>
          <a:lstStyle/>
          <a:p>
            <a:pPr algn="ctr"/>
            <a:r>
              <a:rPr lang="en-GB" sz="2000" dirty="0"/>
              <a:t>Multiply the number represented on the </a:t>
            </a:r>
            <a:r>
              <a:rPr lang="en-GB" sz="2000" dirty="0" smtClean="0"/>
              <a:t/>
            </a:r>
            <a:br>
              <a:rPr lang="en-GB" sz="2000" dirty="0" smtClean="0"/>
            </a:br>
            <a:r>
              <a:rPr lang="en-GB" sz="2000" dirty="0" smtClean="0"/>
              <a:t>place value chart </a:t>
            </a:r>
            <a:r>
              <a:rPr lang="en-GB" sz="2000" dirty="0"/>
              <a:t>by </a:t>
            </a:r>
            <a:r>
              <a:rPr lang="en-GB" sz="2000" dirty="0" smtClean="0"/>
              <a:t>10</a:t>
            </a:r>
            <a:r>
              <a:rPr lang="en-GB" sz="2000" dirty="0"/>
              <a:t>, 100 and 1000.</a:t>
            </a:r>
          </a:p>
        </p:txBody>
      </p:sp>
      <p:graphicFrame>
        <p:nvGraphicFramePr>
          <p:cNvPr id="3" name="Table 2"/>
          <p:cNvGraphicFramePr>
            <a:graphicFrameLocks noGrp="1"/>
          </p:cNvGraphicFramePr>
          <p:nvPr>
            <p:extLst>
              <p:ext uri="{D42A27DB-BD31-4B8C-83A1-F6EECF244321}">
                <p14:modId xmlns:p14="http://schemas.microsoft.com/office/powerpoint/2010/main" val="736078716"/>
              </p:ext>
            </p:extLst>
          </p:nvPr>
        </p:nvGraphicFramePr>
        <p:xfrm>
          <a:off x="758844" y="2278353"/>
          <a:ext cx="7629505" cy="2020893"/>
        </p:xfrm>
        <a:graphic>
          <a:graphicData uri="http://schemas.openxmlformats.org/drawingml/2006/table">
            <a:tbl>
              <a:tblPr firstRow="1" bandRow="1">
                <a:tableStyleId>{5C22544A-7EE6-4342-B048-85BDC9FD1C3A}</a:tableStyleId>
              </a:tblPr>
              <a:tblGrid>
                <a:gridCol w="1525901"/>
                <a:gridCol w="1525901"/>
                <a:gridCol w="1525901"/>
                <a:gridCol w="1525901"/>
                <a:gridCol w="1525901"/>
              </a:tblGrid>
              <a:tr h="457273">
                <a:tc>
                  <a:txBody>
                    <a:bodyPr/>
                    <a:lstStyle/>
                    <a:p>
                      <a:pPr algn="ctr">
                        <a:lnSpc>
                          <a:spcPct val="107000"/>
                        </a:lnSpc>
                        <a:spcAft>
                          <a:spcPts val="0"/>
                        </a:spcAft>
                      </a:pPr>
                      <a:r>
                        <a:rPr lang="en-GB" sz="1800" dirty="0">
                          <a:effectLst/>
                        </a:rPr>
                        <a:t>Tens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3613" marR="103613"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9285"/>
                    </a:solidFill>
                  </a:tcPr>
                </a:tc>
                <a:tc>
                  <a:txBody>
                    <a:bodyPr/>
                    <a:lstStyle/>
                    <a:p>
                      <a:pPr algn="ctr">
                        <a:lnSpc>
                          <a:spcPct val="107000"/>
                        </a:lnSpc>
                        <a:spcAft>
                          <a:spcPts val="0"/>
                        </a:spcAft>
                      </a:pPr>
                      <a:r>
                        <a:rPr lang="en-GB" sz="1800" dirty="0">
                          <a:effectLst/>
                        </a:rPr>
                        <a:t>Ones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3613" marR="103613"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9285"/>
                    </a:solidFill>
                  </a:tcPr>
                </a:tc>
                <a:tc>
                  <a:txBody>
                    <a:bodyPr/>
                    <a:lstStyle/>
                    <a:p>
                      <a:pPr algn="ctr">
                        <a:lnSpc>
                          <a:spcPct val="107000"/>
                        </a:lnSpc>
                        <a:spcAft>
                          <a:spcPts val="0"/>
                        </a:spcAft>
                      </a:pPr>
                      <a:r>
                        <a:rPr lang="en-GB" sz="1800" dirty="0">
                          <a:effectLst/>
                        </a:rPr>
                        <a:t>tenths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3613" marR="103613"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9285"/>
                    </a:solidFill>
                  </a:tcPr>
                </a:tc>
                <a:tc>
                  <a:txBody>
                    <a:bodyPr/>
                    <a:lstStyle/>
                    <a:p>
                      <a:pPr algn="ctr">
                        <a:lnSpc>
                          <a:spcPct val="107000"/>
                        </a:lnSpc>
                        <a:spcAft>
                          <a:spcPts val="0"/>
                        </a:spcAft>
                      </a:pPr>
                      <a:r>
                        <a:rPr lang="en-GB" sz="1800" dirty="0">
                          <a:effectLst/>
                        </a:rPr>
                        <a:t>hundredths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3613" marR="103613"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9285"/>
                    </a:solidFill>
                  </a:tcPr>
                </a:tc>
                <a:tc>
                  <a:txBody>
                    <a:bodyPr/>
                    <a:lstStyle/>
                    <a:p>
                      <a:pPr algn="ctr">
                        <a:lnSpc>
                          <a:spcPct val="107000"/>
                        </a:lnSpc>
                        <a:spcAft>
                          <a:spcPts val="0"/>
                        </a:spcAft>
                      </a:pPr>
                      <a:r>
                        <a:rPr lang="en-GB" sz="1800" dirty="0">
                          <a:effectLst/>
                        </a:rPr>
                        <a:t>thousandths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3613" marR="103613"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009285"/>
                    </a:solidFill>
                  </a:tcPr>
                </a:tc>
              </a:tr>
              <a:tr h="1563620">
                <a:tc>
                  <a:txBody>
                    <a:bodyPr/>
                    <a:lstStyle/>
                    <a:p>
                      <a:pPr>
                        <a:lnSpc>
                          <a:spcPct val="107000"/>
                        </a:lnSpc>
                        <a:spcAft>
                          <a:spcPts val="0"/>
                        </a:spcAft>
                      </a:pP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3613" marR="103613"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BCE2DD"/>
                    </a:solidFill>
                  </a:tcPr>
                </a:tc>
                <a:tc>
                  <a:txBody>
                    <a:bodyPr/>
                    <a:lstStyle/>
                    <a:p>
                      <a:pPr>
                        <a:lnSpc>
                          <a:spcPct val="107000"/>
                        </a:lnSpc>
                        <a:spcAft>
                          <a:spcPts val="0"/>
                        </a:spcAft>
                      </a:pP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3613" marR="103613"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BCE2DD"/>
                    </a:solidFill>
                  </a:tcPr>
                </a:tc>
                <a:tc>
                  <a:txBody>
                    <a:bodyPr/>
                    <a:lstStyle/>
                    <a:p>
                      <a:pPr>
                        <a:lnSpc>
                          <a:spcPct val="107000"/>
                        </a:lnSpc>
                        <a:spcAft>
                          <a:spcPts val="0"/>
                        </a:spcAft>
                      </a:pP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3613" marR="103613"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BCE2DD"/>
                    </a:solidFill>
                  </a:tcPr>
                </a:tc>
                <a:tc>
                  <a:txBody>
                    <a:bodyPr/>
                    <a:lstStyle/>
                    <a:p>
                      <a:pPr>
                        <a:lnSpc>
                          <a:spcPct val="107000"/>
                        </a:lnSpc>
                        <a:spcAft>
                          <a:spcPts val="0"/>
                        </a:spcAft>
                      </a:pP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3613" marR="103613"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BCE2DD"/>
                    </a:solidFill>
                  </a:tcPr>
                </a:tc>
                <a:tc>
                  <a:txBody>
                    <a:bodyPr/>
                    <a:lstStyle/>
                    <a:p>
                      <a:pPr>
                        <a:lnSpc>
                          <a:spcPct val="107000"/>
                        </a:lnSpc>
                        <a:spcAft>
                          <a:spcPts val="0"/>
                        </a:spcAft>
                      </a:pP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3613" marR="103613"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BCE2DD"/>
                    </a:solidFill>
                  </a:tcPr>
                </a:tc>
              </a:tr>
            </a:tbl>
          </a:graphicData>
        </a:graphic>
      </p:graphicFrame>
      <p:grpSp>
        <p:nvGrpSpPr>
          <p:cNvPr id="7" name="Group 6"/>
          <p:cNvGrpSpPr/>
          <p:nvPr/>
        </p:nvGrpSpPr>
        <p:grpSpPr>
          <a:xfrm>
            <a:off x="2416030" y="2875425"/>
            <a:ext cx="1258954" cy="331760"/>
            <a:chOff x="2374084" y="2766818"/>
            <a:chExt cx="1120081" cy="295164"/>
          </a:xfrm>
        </p:grpSpPr>
        <p:sp>
          <p:nvSpPr>
            <p:cNvPr id="4" name="Oval 3"/>
            <p:cNvSpPr/>
            <p:nvPr/>
          </p:nvSpPr>
          <p:spPr>
            <a:xfrm>
              <a:off x="2374084" y="2766819"/>
              <a:ext cx="295163" cy="295163"/>
            </a:xfrm>
            <a:prstGeom prst="ellipse">
              <a:avLst/>
            </a:prstGeom>
            <a:solidFill>
              <a:srgbClr val="E94C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786543" y="2766819"/>
              <a:ext cx="295163" cy="295163"/>
            </a:xfrm>
            <a:prstGeom prst="ellipse">
              <a:avLst/>
            </a:prstGeom>
            <a:solidFill>
              <a:srgbClr val="E94C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199002" y="2766818"/>
              <a:ext cx="295163" cy="295163"/>
            </a:xfrm>
            <a:prstGeom prst="ellipse">
              <a:avLst/>
            </a:prstGeom>
            <a:solidFill>
              <a:srgbClr val="E94C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Oval 13"/>
          <p:cNvSpPr/>
          <p:nvPr/>
        </p:nvSpPr>
        <p:spPr>
          <a:xfrm>
            <a:off x="2416030" y="3348461"/>
            <a:ext cx="331759" cy="331759"/>
          </a:xfrm>
          <a:prstGeom prst="ellipse">
            <a:avLst/>
          </a:prstGeom>
          <a:solidFill>
            <a:srgbClr val="E94C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3946688" y="2875425"/>
            <a:ext cx="1258955" cy="809934"/>
            <a:chOff x="2581908" y="4261456"/>
            <a:chExt cx="1258955" cy="809934"/>
          </a:xfrm>
        </p:grpSpPr>
        <p:grpSp>
          <p:nvGrpSpPr>
            <p:cNvPr id="15" name="Group 14"/>
            <p:cNvGrpSpPr/>
            <p:nvPr/>
          </p:nvGrpSpPr>
          <p:grpSpPr>
            <a:xfrm>
              <a:off x="2581909" y="4261456"/>
              <a:ext cx="1258954" cy="331760"/>
              <a:chOff x="2374084" y="2766818"/>
              <a:chExt cx="1120081" cy="295164"/>
            </a:xfrm>
          </p:grpSpPr>
          <p:sp>
            <p:nvSpPr>
              <p:cNvPr id="16" name="Oval 15"/>
              <p:cNvSpPr/>
              <p:nvPr/>
            </p:nvSpPr>
            <p:spPr>
              <a:xfrm>
                <a:off x="2374084" y="2766819"/>
                <a:ext cx="295163" cy="295163"/>
              </a:xfrm>
              <a:prstGeom prst="ellipse">
                <a:avLst/>
              </a:prstGeom>
              <a:solidFill>
                <a:srgbClr val="E94C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786543" y="2766819"/>
                <a:ext cx="295163" cy="295163"/>
              </a:xfrm>
              <a:prstGeom prst="ellipse">
                <a:avLst/>
              </a:prstGeom>
              <a:solidFill>
                <a:srgbClr val="E94C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199002" y="2766818"/>
                <a:ext cx="295163" cy="295163"/>
              </a:xfrm>
              <a:prstGeom prst="ellipse">
                <a:avLst/>
              </a:prstGeom>
              <a:solidFill>
                <a:srgbClr val="E94C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p:cNvGrpSpPr/>
            <p:nvPr/>
          </p:nvGrpSpPr>
          <p:grpSpPr>
            <a:xfrm>
              <a:off x="2581908" y="4739631"/>
              <a:ext cx="795356" cy="331759"/>
              <a:chOff x="2374084" y="2766819"/>
              <a:chExt cx="707622" cy="295163"/>
            </a:xfrm>
          </p:grpSpPr>
          <p:sp>
            <p:nvSpPr>
              <p:cNvPr id="20" name="Oval 19"/>
              <p:cNvSpPr/>
              <p:nvPr/>
            </p:nvSpPr>
            <p:spPr>
              <a:xfrm>
                <a:off x="2374084" y="2766819"/>
                <a:ext cx="295163" cy="295163"/>
              </a:xfrm>
              <a:prstGeom prst="ellipse">
                <a:avLst/>
              </a:prstGeom>
              <a:solidFill>
                <a:srgbClr val="E94C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2786543" y="2766819"/>
                <a:ext cx="295163" cy="295163"/>
              </a:xfrm>
              <a:prstGeom prst="ellipse">
                <a:avLst/>
              </a:prstGeom>
              <a:solidFill>
                <a:srgbClr val="E94C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4" name="Oval 23"/>
          <p:cNvSpPr/>
          <p:nvPr/>
        </p:nvSpPr>
        <p:spPr>
          <a:xfrm>
            <a:off x="7465276" y="2875424"/>
            <a:ext cx="331759" cy="331759"/>
          </a:xfrm>
          <a:prstGeom prst="ellipse">
            <a:avLst/>
          </a:prstGeom>
          <a:solidFill>
            <a:srgbClr val="E94C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746920" y="2397149"/>
            <a:ext cx="124994" cy="124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Table 12"/>
          <p:cNvGraphicFramePr>
            <a:graphicFrameLocks noGrp="1"/>
          </p:cNvGraphicFramePr>
          <p:nvPr>
            <p:extLst>
              <p:ext uri="{D42A27DB-BD31-4B8C-83A1-F6EECF244321}">
                <p14:modId xmlns:p14="http://schemas.microsoft.com/office/powerpoint/2010/main" val="2379953382"/>
              </p:ext>
            </p:extLst>
          </p:nvPr>
        </p:nvGraphicFramePr>
        <p:xfrm>
          <a:off x="761415" y="4402499"/>
          <a:ext cx="7626934" cy="1690326"/>
        </p:xfrm>
        <a:graphic>
          <a:graphicData uri="http://schemas.openxmlformats.org/drawingml/2006/table">
            <a:tbl>
              <a:tblPr firstRow="1" bandRow="1">
                <a:tableStyleId>{5C22544A-7EE6-4342-B048-85BDC9FD1C3A}</a:tableStyleId>
              </a:tblPr>
              <a:tblGrid>
                <a:gridCol w="1143585"/>
                <a:gridCol w="6483349"/>
              </a:tblGrid>
              <a:tr h="563442">
                <a:tc>
                  <a:txBody>
                    <a:bodyPr/>
                    <a:lstStyle/>
                    <a:p>
                      <a:pPr algn="l"/>
                      <a:r>
                        <a:rPr lang="en-GB" sz="2000" b="1" dirty="0" smtClean="0">
                          <a:solidFill>
                            <a:schemeClr val="bg1"/>
                          </a:solidFill>
                        </a:rPr>
                        <a:t>× 10 </a:t>
                      </a:r>
                      <a:endParaRPr lang="en-GB" sz="2000" b="1" dirty="0">
                        <a:solidFill>
                          <a:schemeClr val="bg1"/>
                        </a:solidFill>
                      </a:endParaRPr>
                    </a:p>
                  </a:txBody>
                  <a:tcPr marL="180000" anchor="ctr">
                    <a:lnL w="28575" cap="flat" cmpd="sng" algn="ctr">
                      <a:solidFill>
                        <a:srgbClr val="009285"/>
                      </a:solidFill>
                      <a:prstDash val="solid"/>
                      <a:round/>
                      <a:headEnd type="none" w="med" len="med"/>
                      <a:tailEnd type="none" w="med" len="med"/>
                    </a:lnL>
                    <a:lnR w="28575" cap="flat" cmpd="sng" algn="ctr">
                      <a:solidFill>
                        <a:srgbClr val="009285"/>
                      </a:solidFill>
                      <a:prstDash val="solid"/>
                      <a:round/>
                      <a:headEnd type="none" w="med" len="med"/>
                      <a:tailEnd type="none" w="med" len="med"/>
                    </a:lnR>
                    <a:lnT w="28575" cap="flat" cmpd="sng" algn="ctr">
                      <a:solidFill>
                        <a:srgbClr val="009285"/>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9285"/>
                    </a:solidFill>
                  </a:tcPr>
                </a:tc>
                <a:tc>
                  <a:txBody>
                    <a:bodyPr/>
                    <a:lstStyle/>
                    <a:p>
                      <a:endParaRPr lang="en-GB" dirty="0"/>
                    </a:p>
                  </a:txBody>
                  <a:tcPr anchor="ctr">
                    <a:lnL w="28575" cap="flat" cmpd="sng" algn="ctr">
                      <a:solidFill>
                        <a:srgbClr val="009285"/>
                      </a:solidFill>
                      <a:prstDash val="solid"/>
                      <a:round/>
                      <a:headEnd type="none" w="med" len="med"/>
                      <a:tailEnd type="none" w="med" len="med"/>
                    </a:lnL>
                    <a:lnR w="28575" cap="flat" cmpd="sng" algn="ctr">
                      <a:solidFill>
                        <a:srgbClr val="009285"/>
                      </a:solidFill>
                      <a:prstDash val="solid"/>
                      <a:round/>
                      <a:headEnd type="none" w="med" len="med"/>
                      <a:tailEnd type="none" w="med" len="med"/>
                    </a:lnR>
                    <a:lnT w="28575" cap="flat" cmpd="sng" algn="ctr">
                      <a:solidFill>
                        <a:srgbClr val="009285"/>
                      </a:solidFill>
                      <a:prstDash val="solid"/>
                      <a:round/>
                      <a:headEnd type="none" w="med" len="med"/>
                      <a:tailEnd type="none" w="med" len="med"/>
                    </a:lnT>
                    <a:lnB w="28575" cap="flat" cmpd="sng" algn="ctr">
                      <a:solidFill>
                        <a:srgbClr val="009285"/>
                      </a:solidFill>
                      <a:prstDash val="solid"/>
                      <a:round/>
                      <a:headEnd type="none" w="med" len="med"/>
                      <a:tailEnd type="none" w="med" len="med"/>
                    </a:lnB>
                    <a:solidFill>
                      <a:schemeClr val="bg1"/>
                    </a:solidFill>
                  </a:tcPr>
                </a:tc>
              </a:tr>
              <a:tr h="563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chemeClr val="bg1"/>
                          </a:solidFill>
                        </a:rPr>
                        <a:t>× 100</a:t>
                      </a:r>
                    </a:p>
                  </a:txBody>
                  <a:tcPr marL="180000" anchor="ctr">
                    <a:lnL w="28575" cap="flat" cmpd="sng" algn="ctr">
                      <a:solidFill>
                        <a:srgbClr val="009285"/>
                      </a:solidFill>
                      <a:prstDash val="solid"/>
                      <a:round/>
                      <a:headEnd type="none" w="med" len="med"/>
                      <a:tailEnd type="none" w="med" len="med"/>
                    </a:lnL>
                    <a:lnR w="28575" cap="flat" cmpd="sng" algn="ctr">
                      <a:solidFill>
                        <a:srgbClr val="00928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9285"/>
                    </a:solidFill>
                  </a:tcPr>
                </a:tc>
                <a:tc>
                  <a:txBody>
                    <a:bodyPr/>
                    <a:lstStyle/>
                    <a:p>
                      <a:endParaRPr lang="en-GB" dirty="0"/>
                    </a:p>
                  </a:txBody>
                  <a:tcPr anchor="ctr">
                    <a:lnL w="28575" cap="flat" cmpd="sng" algn="ctr">
                      <a:solidFill>
                        <a:srgbClr val="009285"/>
                      </a:solidFill>
                      <a:prstDash val="solid"/>
                      <a:round/>
                      <a:headEnd type="none" w="med" len="med"/>
                      <a:tailEnd type="none" w="med" len="med"/>
                    </a:lnL>
                    <a:lnR w="28575" cap="flat" cmpd="sng" algn="ctr">
                      <a:solidFill>
                        <a:srgbClr val="009285"/>
                      </a:solidFill>
                      <a:prstDash val="solid"/>
                      <a:round/>
                      <a:headEnd type="none" w="med" len="med"/>
                      <a:tailEnd type="none" w="med" len="med"/>
                    </a:lnR>
                    <a:lnT w="28575" cap="flat" cmpd="sng" algn="ctr">
                      <a:solidFill>
                        <a:srgbClr val="009285"/>
                      </a:solidFill>
                      <a:prstDash val="solid"/>
                      <a:round/>
                      <a:headEnd type="none" w="med" len="med"/>
                      <a:tailEnd type="none" w="med" len="med"/>
                    </a:lnT>
                    <a:lnB w="28575" cap="flat" cmpd="sng" algn="ctr">
                      <a:solidFill>
                        <a:srgbClr val="009285"/>
                      </a:solidFill>
                      <a:prstDash val="solid"/>
                      <a:round/>
                      <a:headEnd type="none" w="med" len="med"/>
                      <a:tailEnd type="none" w="med" len="med"/>
                    </a:lnB>
                    <a:solidFill>
                      <a:schemeClr val="bg1"/>
                    </a:solidFill>
                  </a:tcPr>
                </a:tc>
              </a:tr>
              <a:tr h="563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chemeClr val="bg1"/>
                          </a:solidFill>
                        </a:rPr>
                        <a:t>× </a:t>
                      </a:r>
                      <a:r>
                        <a:rPr lang="en-GB" sz="2000" b="1" dirty="0" smtClean="0">
                          <a:solidFill>
                            <a:schemeClr val="bg1"/>
                          </a:solidFill>
                        </a:rPr>
                        <a:t>1000</a:t>
                      </a:r>
                      <a:endParaRPr lang="en-GB" sz="2000" b="1" dirty="0" smtClean="0">
                        <a:solidFill>
                          <a:schemeClr val="bg1"/>
                        </a:solidFill>
                      </a:endParaRPr>
                    </a:p>
                  </a:txBody>
                  <a:tcPr marL="180000" anchor="ctr">
                    <a:lnL w="28575" cap="flat" cmpd="sng" algn="ctr">
                      <a:solidFill>
                        <a:srgbClr val="009285"/>
                      </a:solidFill>
                      <a:prstDash val="solid"/>
                      <a:round/>
                      <a:headEnd type="none" w="med" len="med"/>
                      <a:tailEnd type="none" w="med" len="med"/>
                    </a:lnL>
                    <a:lnR w="28575" cap="flat" cmpd="sng" algn="ctr">
                      <a:solidFill>
                        <a:srgbClr val="00928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009285"/>
                      </a:solidFill>
                      <a:prstDash val="solid"/>
                      <a:round/>
                      <a:headEnd type="none" w="med" len="med"/>
                      <a:tailEnd type="none" w="med" len="med"/>
                    </a:lnB>
                    <a:solidFill>
                      <a:srgbClr val="009285"/>
                    </a:solidFill>
                  </a:tcPr>
                </a:tc>
                <a:tc>
                  <a:txBody>
                    <a:bodyPr/>
                    <a:lstStyle/>
                    <a:p>
                      <a:endParaRPr lang="en-GB" dirty="0"/>
                    </a:p>
                  </a:txBody>
                  <a:tcPr anchor="ctr">
                    <a:lnL w="28575" cap="flat" cmpd="sng" algn="ctr">
                      <a:solidFill>
                        <a:srgbClr val="009285"/>
                      </a:solidFill>
                      <a:prstDash val="solid"/>
                      <a:round/>
                      <a:headEnd type="none" w="med" len="med"/>
                      <a:tailEnd type="none" w="med" len="med"/>
                    </a:lnL>
                    <a:lnR w="28575" cap="flat" cmpd="sng" algn="ctr">
                      <a:solidFill>
                        <a:srgbClr val="009285"/>
                      </a:solidFill>
                      <a:prstDash val="solid"/>
                      <a:round/>
                      <a:headEnd type="none" w="med" len="med"/>
                      <a:tailEnd type="none" w="med" len="med"/>
                    </a:lnR>
                    <a:lnT w="28575" cap="flat" cmpd="sng" algn="ctr">
                      <a:solidFill>
                        <a:srgbClr val="009285"/>
                      </a:solidFill>
                      <a:prstDash val="solid"/>
                      <a:round/>
                      <a:headEnd type="none" w="med" len="med"/>
                      <a:tailEnd type="none" w="med" len="med"/>
                    </a:lnT>
                    <a:lnB w="28575" cap="flat" cmpd="sng" algn="ctr">
                      <a:solidFill>
                        <a:srgbClr val="009285"/>
                      </a:solidFill>
                      <a:prstDash val="solid"/>
                      <a:round/>
                      <a:headEnd type="none" w="med" len="med"/>
                      <a:tailEnd type="none" w="med" len="med"/>
                    </a:lnB>
                    <a:solidFill>
                      <a:schemeClr val="bg1"/>
                    </a:solidFill>
                  </a:tcPr>
                </a:tc>
              </a:tr>
            </a:tbl>
          </a:graphicData>
        </a:graphic>
      </p:graphicFrame>
      <p:sp>
        <p:nvSpPr>
          <p:cNvPr id="23" name="Rectangle 22"/>
          <p:cNvSpPr/>
          <p:nvPr/>
        </p:nvSpPr>
        <p:spPr>
          <a:xfrm>
            <a:off x="1922779" y="4482212"/>
            <a:ext cx="2506556" cy="400110"/>
          </a:xfrm>
          <a:prstGeom prst="rect">
            <a:avLst/>
          </a:prstGeom>
        </p:spPr>
        <p:txBody>
          <a:bodyPr wrap="none" lIns="216000">
            <a:spAutoFit/>
          </a:bodyPr>
          <a:lstStyle/>
          <a:p>
            <a:r>
              <a:rPr lang="en-GB" sz="2000" b="1" dirty="0">
                <a:solidFill>
                  <a:srgbClr val="009541"/>
                </a:solidFill>
              </a:rPr>
              <a:t>4.501 × 10 = 45.01 </a:t>
            </a:r>
          </a:p>
        </p:txBody>
      </p:sp>
      <p:sp>
        <p:nvSpPr>
          <p:cNvPr id="32" name="Rectangle 31"/>
          <p:cNvSpPr/>
          <p:nvPr/>
        </p:nvSpPr>
        <p:spPr>
          <a:xfrm>
            <a:off x="1924291" y="5047607"/>
            <a:ext cx="2670063" cy="400110"/>
          </a:xfrm>
          <a:prstGeom prst="rect">
            <a:avLst/>
          </a:prstGeom>
        </p:spPr>
        <p:txBody>
          <a:bodyPr wrap="none" lIns="216000">
            <a:spAutoFit/>
          </a:bodyPr>
          <a:lstStyle/>
          <a:p>
            <a:r>
              <a:rPr lang="en-GB" sz="2000" b="1" dirty="0">
                <a:solidFill>
                  <a:srgbClr val="009541"/>
                </a:solidFill>
              </a:rPr>
              <a:t>4.501 × 100 = 450.1 </a:t>
            </a:r>
          </a:p>
        </p:txBody>
      </p:sp>
      <p:sp>
        <p:nvSpPr>
          <p:cNvPr id="33" name="Rectangle 32"/>
          <p:cNvSpPr/>
          <p:nvPr/>
        </p:nvSpPr>
        <p:spPr>
          <a:xfrm>
            <a:off x="1924291" y="5598372"/>
            <a:ext cx="2761434" cy="400110"/>
          </a:xfrm>
          <a:prstGeom prst="rect">
            <a:avLst/>
          </a:prstGeom>
        </p:spPr>
        <p:txBody>
          <a:bodyPr wrap="none" lIns="216000">
            <a:spAutoFit/>
          </a:bodyPr>
          <a:lstStyle/>
          <a:p>
            <a:r>
              <a:rPr lang="en-GB" sz="2000" b="1" dirty="0">
                <a:solidFill>
                  <a:srgbClr val="009541"/>
                </a:solidFill>
              </a:rPr>
              <a:t>4.501 × 1000 = 4501 </a:t>
            </a: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3624649"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3177220" cy="337100"/>
          </a:xfrm>
          <a:prstGeom prst="rect">
            <a:avLst/>
          </a:prstGeom>
          <a:solidFill>
            <a:srgbClr val="072F54"/>
          </a:solidFill>
        </p:spPr>
        <p:txBody>
          <a:bodyPr wrap="square" lIns="180000" tIns="36000" rIns="180000" bIns="54000" anchor="ctr">
            <a:spAutoFit/>
          </a:bodyPr>
          <a:lstStyle/>
          <a:p>
            <a:r>
              <a:rPr lang="en-GB" sz="1600" b="1" dirty="0">
                <a:solidFill>
                  <a:schemeClr val="bg1"/>
                </a:solidFill>
              </a:rPr>
              <a:t>Multiply by 10, 100 and 1,000 </a:t>
            </a:r>
          </a:p>
        </p:txBody>
      </p:sp>
      <p:cxnSp>
        <p:nvCxnSpPr>
          <p:cNvPr id="103" name="Straight Connector 102"/>
          <p:cNvCxnSpPr/>
          <p:nvPr/>
        </p:nvCxnSpPr>
        <p:spPr>
          <a:xfrm>
            <a:off x="3624649"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1341438"/>
            <a:ext cx="7632699" cy="833663"/>
          </a:xfrm>
          <a:prstGeom prst="rect">
            <a:avLst/>
          </a:prstGeom>
          <a:solidFill>
            <a:srgbClr val="F7BC92"/>
          </a:solidFill>
        </p:spPr>
        <p:txBody>
          <a:bodyPr wrap="square" lIns="108000" tIns="108000" rIns="108000" bIns="108000" rtlCol="0">
            <a:spAutoFit/>
          </a:bodyPr>
          <a:lstStyle/>
          <a:p>
            <a:pPr algn="ctr"/>
            <a:r>
              <a:rPr lang="en-GB" sz="2000" dirty="0"/>
              <a:t>Multiply the number represented on the </a:t>
            </a:r>
            <a:r>
              <a:rPr lang="en-GB" sz="2000" dirty="0" smtClean="0"/>
              <a:t/>
            </a:r>
            <a:br>
              <a:rPr lang="en-GB" sz="2000" dirty="0" smtClean="0"/>
            </a:br>
            <a:r>
              <a:rPr lang="en-GB" sz="2000" dirty="0" smtClean="0"/>
              <a:t>place value chart </a:t>
            </a:r>
            <a:r>
              <a:rPr lang="en-GB" sz="2000" dirty="0"/>
              <a:t>by </a:t>
            </a:r>
            <a:r>
              <a:rPr lang="en-GB" sz="2000" dirty="0" smtClean="0"/>
              <a:t>10</a:t>
            </a:r>
            <a:r>
              <a:rPr lang="en-GB" sz="2000" dirty="0"/>
              <a:t>, 100 and 1000.</a:t>
            </a:r>
          </a:p>
        </p:txBody>
      </p:sp>
      <p:graphicFrame>
        <p:nvGraphicFramePr>
          <p:cNvPr id="3" name="Table 2"/>
          <p:cNvGraphicFramePr>
            <a:graphicFrameLocks noGrp="1"/>
          </p:cNvGraphicFramePr>
          <p:nvPr>
            <p:extLst>
              <p:ext uri="{D42A27DB-BD31-4B8C-83A1-F6EECF244321}">
                <p14:modId xmlns:p14="http://schemas.microsoft.com/office/powerpoint/2010/main" val="2435924417"/>
              </p:ext>
            </p:extLst>
          </p:nvPr>
        </p:nvGraphicFramePr>
        <p:xfrm>
          <a:off x="758844" y="2278353"/>
          <a:ext cx="7629505" cy="2020893"/>
        </p:xfrm>
        <a:graphic>
          <a:graphicData uri="http://schemas.openxmlformats.org/drawingml/2006/table">
            <a:tbl>
              <a:tblPr firstRow="1" bandRow="1">
                <a:tableStyleId>{5C22544A-7EE6-4342-B048-85BDC9FD1C3A}</a:tableStyleId>
              </a:tblPr>
              <a:tblGrid>
                <a:gridCol w="1525901"/>
                <a:gridCol w="1525901"/>
                <a:gridCol w="1525901"/>
                <a:gridCol w="1525901"/>
                <a:gridCol w="1525901"/>
              </a:tblGrid>
              <a:tr h="457273">
                <a:tc>
                  <a:txBody>
                    <a:bodyPr/>
                    <a:lstStyle/>
                    <a:p>
                      <a:pPr algn="ctr">
                        <a:lnSpc>
                          <a:spcPct val="107000"/>
                        </a:lnSpc>
                        <a:spcAft>
                          <a:spcPts val="0"/>
                        </a:spcAft>
                      </a:pPr>
                      <a:r>
                        <a:rPr lang="en-GB" sz="1800" dirty="0">
                          <a:effectLst/>
                        </a:rPr>
                        <a:t>Tens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3613" marR="103613"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9285"/>
                    </a:solidFill>
                  </a:tcPr>
                </a:tc>
                <a:tc>
                  <a:txBody>
                    <a:bodyPr/>
                    <a:lstStyle/>
                    <a:p>
                      <a:pPr algn="ctr">
                        <a:lnSpc>
                          <a:spcPct val="107000"/>
                        </a:lnSpc>
                        <a:spcAft>
                          <a:spcPts val="0"/>
                        </a:spcAft>
                      </a:pPr>
                      <a:r>
                        <a:rPr lang="en-GB" sz="1800" dirty="0">
                          <a:effectLst/>
                        </a:rPr>
                        <a:t>Ones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3613" marR="103613"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9285"/>
                    </a:solidFill>
                  </a:tcPr>
                </a:tc>
                <a:tc>
                  <a:txBody>
                    <a:bodyPr/>
                    <a:lstStyle/>
                    <a:p>
                      <a:pPr algn="ctr">
                        <a:lnSpc>
                          <a:spcPct val="107000"/>
                        </a:lnSpc>
                        <a:spcAft>
                          <a:spcPts val="0"/>
                        </a:spcAft>
                      </a:pPr>
                      <a:r>
                        <a:rPr lang="en-GB" sz="1800" dirty="0">
                          <a:effectLst/>
                        </a:rPr>
                        <a:t>tenths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3613" marR="103613"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9285"/>
                    </a:solidFill>
                  </a:tcPr>
                </a:tc>
                <a:tc>
                  <a:txBody>
                    <a:bodyPr/>
                    <a:lstStyle/>
                    <a:p>
                      <a:pPr algn="ctr">
                        <a:lnSpc>
                          <a:spcPct val="107000"/>
                        </a:lnSpc>
                        <a:spcAft>
                          <a:spcPts val="0"/>
                        </a:spcAft>
                      </a:pPr>
                      <a:r>
                        <a:rPr lang="en-GB" sz="1800" dirty="0">
                          <a:effectLst/>
                        </a:rPr>
                        <a:t>hundredths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3613" marR="103613"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9285"/>
                    </a:solidFill>
                  </a:tcPr>
                </a:tc>
                <a:tc>
                  <a:txBody>
                    <a:bodyPr/>
                    <a:lstStyle/>
                    <a:p>
                      <a:pPr algn="ctr">
                        <a:lnSpc>
                          <a:spcPct val="107000"/>
                        </a:lnSpc>
                        <a:spcAft>
                          <a:spcPts val="0"/>
                        </a:spcAft>
                      </a:pPr>
                      <a:r>
                        <a:rPr lang="en-GB" sz="1800" dirty="0">
                          <a:effectLst/>
                        </a:rPr>
                        <a:t>thousandths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3613" marR="103613"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009285"/>
                    </a:solidFill>
                  </a:tcPr>
                </a:tc>
              </a:tr>
              <a:tr h="1563620">
                <a:tc>
                  <a:txBody>
                    <a:bodyPr/>
                    <a:lstStyle/>
                    <a:p>
                      <a:pPr>
                        <a:lnSpc>
                          <a:spcPct val="107000"/>
                        </a:lnSpc>
                        <a:spcAft>
                          <a:spcPts val="0"/>
                        </a:spcAft>
                      </a:pP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3613" marR="103613"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BCE2DD"/>
                    </a:solidFill>
                  </a:tcPr>
                </a:tc>
                <a:tc>
                  <a:txBody>
                    <a:bodyPr/>
                    <a:lstStyle/>
                    <a:p>
                      <a:pPr>
                        <a:lnSpc>
                          <a:spcPct val="107000"/>
                        </a:lnSpc>
                        <a:spcAft>
                          <a:spcPts val="0"/>
                        </a:spcAft>
                      </a:pP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3613" marR="103613"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BCE2DD"/>
                    </a:solidFill>
                  </a:tcPr>
                </a:tc>
                <a:tc>
                  <a:txBody>
                    <a:bodyPr/>
                    <a:lstStyle/>
                    <a:p>
                      <a:pPr>
                        <a:lnSpc>
                          <a:spcPct val="107000"/>
                        </a:lnSpc>
                        <a:spcAft>
                          <a:spcPts val="0"/>
                        </a:spcAft>
                      </a:pP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3613" marR="103613"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BCE2DD"/>
                    </a:solidFill>
                  </a:tcPr>
                </a:tc>
                <a:tc>
                  <a:txBody>
                    <a:bodyPr/>
                    <a:lstStyle/>
                    <a:p>
                      <a:pPr>
                        <a:lnSpc>
                          <a:spcPct val="107000"/>
                        </a:lnSpc>
                        <a:spcAft>
                          <a:spcPts val="0"/>
                        </a:spcAft>
                      </a:pP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3613" marR="103613"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BCE2DD"/>
                    </a:solidFill>
                  </a:tcPr>
                </a:tc>
                <a:tc>
                  <a:txBody>
                    <a:bodyPr/>
                    <a:lstStyle/>
                    <a:p>
                      <a:pPr>
                        <a:lnSpc>
                          <a:spcPct val="107000"/>
                        </a:lnSpc>
                        <a:spcAft>
                          <a:spcPts val="0"/>
                        </a:spcAft>
                      </a:pP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3613" marR="103613"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BCE2DD"/>
                    </a:solidFill>
                  </a:tcPr>
                </a:tc>
              </a:tr>
            </a:tbl>
          </a:graphicData>
        </a:graphic>
      </p:graphicFrame>
      <p:sp>
        <p:nvSpPr>
          <p:cNvPr id="10" name="Oval 9"/>
          <p:cNvSpPr/>
          <p:nvPr/>
        </p:nvSpPr>
        <p:spPr>
          <a:xfrm>
            <a:off x="3746920" y="2397149"/>
            <a:ext cx="124994" cy="124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Table 12"/>
          <p:cNvGraphicFramePr>
            <a:graphicFrameLocks noGrp="1"/>
          </p:cNvGraphicFramePr>
          <p:nvPr>
            <p:extLst>
              <p:ext uri="{D42A27DB-BD31-4B8C-83A1-F6EECF244321}">
                <p14:modId xmlns:p14="http://schemas.microsoft.com/office/powerpoint/2010/main" val="3307669069"/>
              </p:ext>
            </p:extLst>
          </p:nvPr>
        </p:nvGraphicFramePr>
        <p:xfrm>
          <a:off x="761415" y="4402499"/>
          <a:ext cx="7626934" cy="1690326"/>
        </p:xfrm>
        <a:graphic>
          <a:graphicData uri="http://schemas.openxmlformats.org/drawingml/2006/table">
            <a:tbl>
              <a:tblPr firstRow="1" bandRow="1">
                <a:tableStyleId>{5C22544A-7EE6-4342-B048-85BDC9FD1C3A}</a:tableStyleId>
              </a:tblPr>
              <a:tblGrid>
                <a:gridCol w="1143585"/>
                <a:gridCol w="6483349"/>
              </a:tblGrid>
              <a:tr h="563442">
                <a:tc>
                  <a:txBody>
                    <a:bodyPr/>
                    <a:lstStyle/>
                    <a:p>
                      <a:pPr algn="l"/>
                      <a:r>
                        <a:rPr lang="en-GB" sz="2000" b="1" dirty="0" smtClean="0">
                          <a:solidFill>
                            <a:schemeClr val="bg1"/>
                          </a:solidFill>
                        </a:rPr>
                        <a:t>× 10 </a:t>
                      </a:r>
                      <a:endParaRPr lang="en-GB" sz="2000" b="1" dirty="0">
                        <a:solidFill>
                          <a:schemeClr val="bg1"/>
                        </a:solidFill>
                      </a:endParaRPr>
                    </a:p>
                  </a:txBody>
                  <a:tcPr marL="180000" anchor="ctr">
                    <a:lnL w="28575" cap="flat" cmpd="sng" algn="ctr">
                      <a:solidFill>
                        <a:srgbClr val="009285"/>
                      </a:solidFill>
                      <a:prstDash val="solid"/>
                      <a:round/>
                      <a:headEnd type="none" w="med" len="med"/>
                      <a:tailEnd type="none" w="med" len="med"/>
                    </a:lnL>
                    <a:lnR w="28575" cap="flat" cmpd="sng" algn="ctr">
                      <a:solidFill>
                        <a:srgbClr val="009285"/>
                      </a:solidFill>
                      <a:prstDash val="solid"/>
                      <a:round/>
                      <a:headEnd type="none" w="med" len="med"/>
                      <a:tailEnd type="none" w="med" len="med"/>
                    </a:lnR>
                    <a:lnT w="28575" cap="flat" cmpd="sng" algn="ctr">
                      <a:solidFill>
                        <a:srgbClr val="009285"/>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9285"/>
                    </a:solidFill>
                  </a:tcPr>
                </a:tc>
                <a:tc>
                  <a:txBody>
                    <a:bodyPr/>
                    <a:lstStyle/>
                    <a:p>
                      <a:endParaRPr lang="en-GB" dirty="0"/>
                    </a:p>
                  </a:txBody>
                  <a:tcPr anchor="ctr">
                    <a:lnL w="28575" cap="flat" cmpd="sng" algn="ctr">
                      <a:solidFill>
                        <a:srgbClr val="009285"/>
                      </a:solidFill>
                      <a:prstDash val="solid"/>
                      <a:round/>
                      <a:headEnd type="none" w="med" len="med"/>
                      <a:tailEnd type="none" w="med" len="med"/>
                    </a:lnL>
                    <a:lnR w="28575" cap="flat" cmpd="sng" algn="ctr">
                      <a:solidFill>
                        <a:srgbClr val="009285"/>
                      </a:solidFill>
                      <a:prstDash val="solid"/>
                      <a:round/>
                      <a:headEnd type="none" w="med" len="med"/>
                      <a:tailEnd type="none" w="med" len="med"/>
                    </a:lnR>
                    <a:lnT w="28575" cap="flat" cmpd="sng" algn="ctr">
                      <a:solidFill>
                        <a:srgbClr val="009285"/>
                      </a:solidFill>
                      <a:prstDash val="solid"/>
                      <a:round/>
                      <a:headEnd type="none" w="med" len="med"/>
                      <a:tailEnd type="none" w="med" len="med"/>
                    </a:lnT>
                    <a:lnB w="28575" cap="flat" cmpd="sng" algn="ctr">
                      <a:solidFill>
                        <a:srgbClr val="009285"/>
                      </a:solidFill>
                      <a:prstDash val="solid"/>
                      <a:round/>
                      <a:headEnd type="none" w="med" len="med"/>
                      <a:tailEnd type="none" w="med" len="med"/>
                    </a:lnB>
                    <a:solidFill>
                      <a:schemeClr val="bg1"/>
                    </a:solidFill>
                  </a:tcPr>
                </a:tc>
              </a:tr>
              <a:tr h="563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chemeClr val="bg1"/>
                          </a:solidFill>
                        </a:rPr>
                        <a:t>× 100</a:t>
                      </a:r>
                    </a:p>
                  </a:txBody>
                  <a:tcPr marL="180000" anchor="ctr">
                    <a:lnL w="28575" cap="flat" cmpd="sng" algn="ctr">
                      <a:solidFill>
                        <a:srgbClr val="009285"/>
                      </a:solidFill>
                      <a:prstDash val="solid"/>
                      <a:round/>
                      <a:headEnd type="none" w="med" len="med"/>
                      <a:tailEnd type="none" w="med" len="med"/>
                    </a:lnL>
                    <a:lnR w="28575" cap="flat" cmpd="sng" algn="ctr">
                      <a:solidFill>
                        <a:srgbClr val="00928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9285"/>
                    </a:solidFill>
                  </a:tcPr>
                </a:tc>
                <a:tc>
                  <a:txBody>
                    <a:bodyPr/>
                    <a:lstStyle/>
                    <a:p>
                      <a:endParaRPr lang="en-GB" dirty="0"/>
                    </a:p>
                  </a:txBody>
                  <a:tcPr anchor="ctr">
                    <a:lnL w="28575" cap="flat" cmpd="sng" algn="ctr">
                      <a:solidFill>
                        <a:srgbClr val="009285"/>
                      </a:solidFill>
                      <a:prstDash val="solid"/>
                      <a:round/>
                      <a:headEnd type="none" w="med" len="med"/>
                      <a:tailEnd type="none" w="med" len="med"/>
                    </a:lnL>
                    <a:lnR w="28575" cap="flat" cmpd="sng" algn="ctr">
                      <a:solidFill>
                        <a:srgbClr val="009285"/>
                      </a:solidFill>
                      <a:prstDash val="solid"/>
                      <a:round/>
                      <a:headEnd type="none" w="med" len="med"/>
                      <a:tailEnd type="none" w="med" len="med"/>
                    </a:lnR>
                    <a:lnT w="28575" cap="flat" cmpd="sng" algn="ctr">
                      <a:solidFill>
                        <a:srgbClr val="009285"/>
                      </a:solidFill>
                      <a:prstDash val="solid"/>
                      <a:round/>
                      <a:headEnd type="none" w="med" len="med"/>
                      <a:tailEnd type="none" w="med" len="med"/>
                    </a:lnT>
                    <a:lnB w="28575" cap="flat" cmpd="sng" algn="ctr">
                      <a:solidFill>
                        <a:srgbClr val="009285"/>
                      </a:solidFill>
                      <a:prstDash val="solid"/>
                      <a:round/>
                      <a:headEnd type="none" w="med" len="med"/>
                      <a:tailEnd type="none" w="med" len="med"/>
                    </a:lnB>
                    <a:solidFill>
                      <a:schemeClr val="bg1"/>
                    </a:solidFill>
                  </a:tcPr>
                </a:tc>
              </a:tr>
              <a:tr h="563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chemeClr val="bg1"/>
                          </a:solidFill>
                        </a:rPr>
                        <a:t>× </a:t>
                      </a:r>
                      <a:r>
                        <a:rPr lang="en-GB" sz="2000" b="1" dirty="0" smtClean="0">
                          <a:solidFill>
                            <a:schemeClr val="bg1"/>
                          </a:solidFill>
                        </a:rPr>
                        <a:t>1000</a:t>
                      </a:r>
                      <a:endParaRPr lang="en-GB" sz="2000" b="1" dirty="0" smtClean="0">
                        <a:solidFill>
                          <a:schemeClr val="bg1"/>
                        </a:solidFill>
                      </a:endParaRPr>
                    </a:p>
                  </a:txBody>
                  <a:tcPr marL="180000" anchor="ctr">
                    <a:lnL w="28575" cap="flat" cmpd="sng" algn="ctr">
                      <a:solidFill>
                        <a:srgbClr val="009285"/>
                      </a:solidFill>
                      <a:prstDash val="solid"/>
                      <a:round/>
                      <a:headEnd type="none" w="med" len="med"/>
                      <a:tailEnd type="none" w="med" len="med"/>
                    </a:lnL>
                    <a:lnR w="28575" cap="flat" cmpd="sng" algn="ctr">
                      <a:solidFill>
                        <a:srgbClr val="00928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009285"/>
                      </a:solidFill>
                      <a:prstDash val="solid"/>
                      <a:round/>
                      <a:headEnd type="none" w="med" len="med"/>
                      <a:tailEnd type="none" w="med" len="med"/>
                    </a:lnB>
                    <a:solidFill>
                      <a:srgbClr val="009285"/>
                    </a:solidFill>
                  </a:tcPr>
                </a:tc>
                <a:tc>
                  <a:txBody>
                    <a:bodyPr/>
                    <a:lstStyle/>
                    <a:p>
                      <a:endParaRPr lang="en-GB" dirty="0"/>
                    </a:p>
                  </a:txBody>
                  <a:tcPr anchor="ctr">
                    <a:lnL w="28575" cap="flat" cmpd="sng" algn="ctr">
                      <a:solidFill>
                        <a:srgbClr val="009285"/>
                      </a:solidFill>
                      <a:prstDash val="solid"/>
                      <a:round/>
                      <a:headEnd type="none" w="med" len="med"/>
                      <a:tailEnd type="none" w="med" len="med"/>
                    </a:lnL>
                    <a:lnR w="28575" cap="flat" cmpd="sng" algn="ctr">
                      <a:solidFill>
                        <a:srgbClr val="009285"/>
                      </a:solidFill>
                      <a:prstDash val="solid"/>
                      <a:round/>
                      <a:headEnd type="none" w="med" len="med"/>
                      <a:tailEnd type="none" w="med" len="med"/>
                    </a:lnR>
                    <a:lnT w="28575" cap="flat" cmpd="sng" algn="ctr">
                      <a:solidFill>
                        <a:srgbClr val="009285"/>
                      </a:solidFill>
                      <a:prstDash val="solid"/>
                      <a:round/>
                      <a:headEnd type="none" w="med" len="med"/>
                      <a:tailEnd type="none" w="med" len="med"/>
                    </a:lnT>
                    <a:lnB w="28575" cap="flat" cmpd="sng" algn="ctr">
                      <a:solidFill>
                        <a:srgbClr val="009285"/>
                      </a:solidFill>
                      <a:prstDash val="solid"/>
                      <a:round/>
                      <a:headEnd type="none" w="med" len="med"/>
                      <a:tailEnd type="none" w="med" len="med"/>
                    </a:lnB>
                    <a:solidFill>
                      <a:schemeClr val="bg1"/>
                    </a:solidFill>
                  </a:tcPr>
                </a:tc>
              </a:tr>
            </a:tbl>
          </a:graphicData>
        </a:graphic>
      </p:graphicFrame>
      <p:sp>
        <p:nvSpPr>
          <p:cNvPr id="23" name="Rectangle 22"/>
          <p:cNvSpPr/>
          <p:nvPr/>
        </p:nvSpPr>
        <p:spPr>
          <a:xfrm>
            <a:off x="1922779" y="4482212"/>
            <a:ext cx="2506556" cy="400110"/>
          </a:xfrm>
          <a:prstGeom prst="rect">
            <a:avLst/>
          </a:prstGeom>
        </p:spPr>
        <p:txBody>
          <a:bodyPr wrap="none" lIns="216000">
            <a:spAutoFit/>
          </a:bodyPr>
          <a:lstStyle/>
          <a:p>
            <a:r>
              <a:rPr lang="en-GB" sz="2000" b="1" dirty="0">
                <a:solidFill>
                  <a:srgbClr val="009541"/>
                </a:solidFill>
              </a:rPr>
              <a:t>0.086 × 10 = 0.86 </a:t>
            </a:r>
          </a:p>
        </p:txBody>
      </p:sp>
      <p:sp>
        <p:nvSpPr>
          <p:cNvPr id="32" name="Rectangle 31"/>
          <p:cNvSpPr/>
          <p:nvPr/>
        </p:nvSpPr>
        <p:spPr>
          <a:xfrm>
            <a:off x="1924291" y="5047607"/>
            <a:ext cx="2471290" cy="400110"/>
          </a:xfrm>
          <a:prstGeom prst="rect">
            <a:avLst/>
          </a:prstGeom>
        </p:spPr>
        <p:txBody>
          <a:bodyPr wrap="none" lIns="216000">
            <a:spAutoFit/>
          </a:bodyPr>
          <a:lstStyle/>
          <a:p>
            <a:r>
              <a:rPr lang="en-GB" sz="2000" b="1" dirty="0">
                <a:solidFill>
                  <a:srgbClr val="009541"/>
                </a:solidFill>
              </a:rPr>
              <a:t>0.086 × 100 = 8.6 </a:t>
            </a:r>
          </a:p>
        </p:txBody>
      </p:sp>
      <p:sp>
        <p:nvSpPr>
          <p:cNvPr id="33" name="Rectangle 32"/>
          <p:cNvSpPr/>
          <p:nvPr/>
        </p:nvSpPr>
        <p:spPr>
          <a:xfrm>
            <a:off x="1924291" y="5598372"/>
            <a:ext cx="2562662" cy="400110"/>
          </a:xfrm>
          <a:prstGeom prst="rect">
            <a:avLst/>
          </a:prstGeom>
        </p:spPr>
        <p:txBody>
          <a:bodyPr wrap="none" lIns="216000">
            <a:spAutoFit/>
          </a:bodyPr>
          <a:lstStyle/>
          <a:p>
            <a:r>
              <a:rPr lang="en-GB" sz="2000" b="1" dirty="0">
                <a:solidFill>
                  <a:srgbClr val="009541"/>
                </a:solidFill>
              </a:rPr>
              <a:t>0.086 × 1000 = 86 </a:t>
            </a:r>
          </a:p>
        </p:txBody>
      </p:sp>
      <p:grpSp>
        <p:nvGrpSpPr>
          <p:cNvPr id="29" name="Group 28"/>
          <p:cNvGrpSpPr/>
          <p:nvPr/>
        </p:nvGrpSpPr>
        <p:grpSpPr>
          <a:xfrm>
            <a:off x="5467589" y="2875424"/>
            <a:ext cx="1258955" cy="809934"/>
            <a:chOff x="2581908" y="4261456"/>
            <a:chExt cx="1258955" cy="809934"/>
          </a:xfrm>
        </p:grpSpPr>
        <p:grpSp>
          <p:nvGrpSpPr>
            <p:cNvPr id="30" name="Group 29"/>
            <p:cNvGrpSpPr/>
            <p:nvPr/>
          </p:nvGrpSpPr>
          <p:grpSpPr>
            <a:xfrm>
              <a:off x="2581909" y="4261456"/>
              <a:ext cx="1258954" cy="331760"/>
              <a:chOff x="2374084" y="2766818"/>
              <a:chExt cx="1120081" cy="295164"/>
            </a:xfrm>
          </p:grpSpPr>
          <p:sp>
            <p:nvSpPr>
              <p:cNvPr id="36" name="Oval 35"/>
              <p:cNvSpPr/>
              <p:nvPr/>
            </p:nvSpPr>
            <p:spPr>
              <a:xfrm>
                <a:off x="2374084" y="2766819"/>
                <a:ext cx="295163" cy="295163"/>
              </a:xfrm>
              <a:prstGeom prst="ellipse">
                <a:avLst/>
              </a:prstGeom>
              <a:solidFill>
                <a:srgbClr val="E94C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2786543" y="2766819"/>
                <a:ext cx="295163" cy="295163"/>
              </a:xfrm>
              <a:prstGeom prst="ellipse">
                <a:avLst/>
              </a:prstGeom>
              <a:solidFill>
                <a:srgbClr val="E94C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3199002" y="2766818"/>
                <a:ext cx="295163" cy="295163"/>
              </a:xfrm>
              <a:prstGeom prst="ellipse">
                <a:avLst/>
              </a:prstGeom>
              <a:solidFill>
                <a:srgbClr val="E94C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p:cNvGrpSpPr/>
            <p:nvPr/>
          </p:nvGrpSpPr>
          <p:grpSpPr>
            <a:xfrm>
              <a:off x="2581908" y="4739631"/>
              <a:ext cx="795356" cy="331759"/>
              <a:chOff x="2374084" y="2766819"/>
              <a:chExt cx="707622" cy="295163"/>
            </a:xfrm>
          </p:grpSpPr>
          <p:sp>
            <p:nvSpPr>
              <p:cNvPr id="34" name="Oval 33"/>
              <p:cNvSpPr/>
              <p:nvPr/>
            </p:nvSpPr>
            <p:spPr>
              <a:xfrm>
                <a:off x="2374084" y="2766819"/>
                <a:ext cx="295163" cy="295163"/>
              </a:xfrm>
              <a:prstGeom prst="ellipse">
                <a:avLst/>
              </a:prstGeom>
              <a:solidFill>
                <a:srgbClr val="E94C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2786543" y="2766819"/>
                <a:ext cx="295163" cy="295163"/>
              </a:xfrm>
              <a:prstGeom prst="ellipse">
                <a:avLst/>
              </a:prstGeom>
              <a:solidFill>
                <a:srgbClr val="E94C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9" name="Oval 38"/>
          <p:cNvSpPr/>
          <p:nvPr/>
        </p:nvSpPr>
        <p:spPr>
          <a:xfrm>
            <a:off x="6394783" y="3353599"/>
            <a:ext cx="331759" cy="331759"/>
          </a:xfrm>
          <a:prstGeom prst="ellipse">
            <a:avLst/>
          </a:prstGeom>
          <a:solidFill>
            <a:srgbClr val="E94C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5467589" y="3804256"/>
            <a:ext cx="331759" cy="331759"/>
          </a:xfrm>
          <a:prstGeom prst="ellipse">
            <a:avLst/>
          </a:prstGeom>
          <a:solidFill>
            <a:srgbClr val="E94C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5931186" y="3804256"/>
            <a:ext cx="331759" cy="331759"/>
          </a:xfrm>
          <a:prstGeom prst="ellipse">
            <a:avLst/>
          </a:prstGeom>
          <a:solidFill>
            <a:srgbClr val="E94C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p:cNvGrpSpPr/>
          <p:nvPr/>
        </p:nvGrpSpPr>
        <p:grpSpPr>
          <a:xfrm>
            <a:off x="6996948" y="2875424"/>
            <a:ext cx="1258955" cy="1260591"/>
            <a:chOff x="5619989" y="2973674"/>
            <a:chExt cx="1258955" cy="1260591"/>
          </a:xfrm>
        </p:grpSpPr>
        <p:grpSp>
          <p:nvGrpSpPr>
            <p:cNvPr id="42" name="Group 41"/>
            <p:cNvGrpSpPr/>
            <p:nvPr/>
          </p:nvGrpSpPr>
          <p:grpSpPr>
            <a:xfrm>
              <a:off x="5619989" y="2973674"/>
              <a:ext cx="1258955" cy="809934"/>
              <a:chOff x="2581908" y="4261456"/>
              <a:chExt cx="1258955" cy="809934"/>
            </a:xfrm>
          </p:grpSpPr>
          <p:grpSp>
            <p:nvGrpSpPr>
              <p:cNvPr id="43" name="Group 42"/>
              <p:cNvGrpSpPr/>
              <p:nvPr/>
            </p:nvGrpSpPr>
            <p:grpSpPr>
              <a:xfrm>
                <a:off x="2581909" y="4261456"/>
                <a:ext cx="1258954" cy="331760"/>
                <a:chOff x="2374084" y="2766818"/>
                <a:chExt cx="1120081" cy="295164"/>
              </a:xfrm>
            </p:grpSpPr>
            <p:sp>
              <p:nvSpPr>
                <p:cNvPr id="47" name="Oval 46"/>
                <p:cNvSpPr/>
                <p:nvPr/>
              </p:nvSpPr>
              <p:spPr>
                <a:xfrm>
                  <a:off x="2374084" y="2766819"/>
                  <a:ext cx="295163" cy="295163"/>
                </a:xfrm>
                <a:prstGeom prst="ellipse">
                  <a:avLst/>
                </a:prstGeom>
                <a:solidFill>
                  <a:srgbClr val="E94C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2786543" y="2766819"/>
                  <a:ext cx="295163" cy="295163"/>
                </a:xfrm>
                <a:prstGeom prst="ellipse">
                  <a:avLst/>
                </a:prstGeom>
                <a:solidFill>
                  <a:srgbClr val="E94C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3199002" y="2766818"/>
                  <a:ext cx="295163" cy="295163"/>
                </a:xfrm>
                <a:prstGeom prst="ellipse">
                  <a:avLst/>
                </a:prstGeom>
                <a:solidFill>
                  <a:srgbClr val="E94C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p:cNvGrpSpPr/>
              <p:nvPr/>
            </p:nvGrpSpPr>
            <p:grpSpPr>
              <a:xfrm>
                <a:off x="2581908" y="4739631"/>
                <a:ext cx="795356" cy="331759"/>
                <a:chOff x="2374084" y="2766819"/>
                <a:chExt cx="707622" cy="295163"/>
              </a:xfrm>
            </p:grpSpPr>
            <p:sp>
              <p:nvSpPr>
                <p:cNvPr id="45" name="Oval 44"/>
                <p:cNvSpPr/>
                <p:nvPr/>
              </p:nvSpPr>
              <p:spPr>
                <a:xfrm>
                  <a:off x="2374084" y="2766819"/>
                  <a:ext cx="295163" cy="295163"/>
                </a:xfrm>
                <a:prstGeom prst="ellipse">
                  <a:avLst/>
                </a:prstGeom>
                <a:solidFill>
                  <a:srgbClr val="E94C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2786543" y="2766819"/>
                  <a:ext cx="295163" cy="295163"/>
                </a:xfrm>
                <a:prstGeom prst="ellipse">
                  <a:avLst/>
                </a:prstGeom>
                <a:solidFill>
                  <a:srgbClr val="E94C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0" name="Oval 49"/>
            <p:cNvSpPr/>
            <p:nvPr/>
          </p:nvSpPr>
          <p:spPr>
            <a:xfrm>
              <a:off x="5619989" y="3902506"/>
              <a:ext cx="331759" cy="331759"/>
            </a:xfrm>
            <a:prstGeom prst="ellipse">
              <a:avLst/>
            </a:prstGeom>
            <a:solidFill>
              <a:srgbClr val="E94C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8236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55650" y="2175101"/>
            <a:ext cx="7632700" cy="3917724"/>
          </a:xfrm>
          <a:prstGeom prst="rect">
            <a:avLst/>
          </a:prstGeom>
          <a:solidFill>
            <a:srgbClr val="BCE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3624649"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3177220" cy="337100"/>
          </a:xfrm>
          <a:prstGeom prst="rect">
            <a:avLst/>
          </a:prstGeom>
          <a:solidFill>
            <a:srgbClr val="072F54"/>
          </a:solidFill>
        </p:spPr>
        <p:txBody>
          <a:bodyPr wrap="square" lIns="180000" tIns="36000" rIns="180000" bIns="54000" anchor="ctr">
            <a:spAutoFit/>
          </a:bodyPr>
          <a:lstStyle/>
          <a:p>
            <a:r>
              <a:rPr lang="en-GB" sz="1600" b="1" dirty="0">
                <a:solidFill>
                  <a:schemeClr val="bg1"/>
                </a:solidFill>
              </a:rPr>
              <a:t>Multiply by 10, 100 and 1,000 </a:t>
            </a:r>
          </a:p>
        </p:txBody>
      </p:sp>
      <p:cxnSp>
        <p:nvCxnSpPr>
          <p:cNvPr id="103" name="Straight Connector 102"/>
          <p:cNvCxnSpPr/>
          <p:nvPr/>
        </p:nvCxnSpPr>
        <p:spPr>
          <a:xfrm>
            <a:off x="3624649"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0742" y="3429000"/>
            <a:ext cx="1533503" cy="3110305"/>
          </a:xfrm>
          <a:prstGeom prst="rect">
            <a:avLst/>
          </a:prstGeom>
          <a:ln w="3175">
            <a:solidFill>
              <a:srgbClr val="242423"/>
            </a:solidFill>
          </a:ln>
        </p:spPr>
      </p:pic>
      <p:sp>
        <p:nvSpPr>
          <p:cNvPr id="2" name="TextBox 1"/>
          <p:cNvSpPr txBox="1"/>
          <p:nvPr/>
        </p:nvSpPr>
        <p:spPr>
          <a:xfrm>
            <a:off x="755650" y="1341438"/>
            <a:ext cx="7632699" cy="833663"/>
          </a:xfrm>
          <a:prstGeom prst="rect">
            <a:avLst/>
          </a:prstGeom>
          <a:solidFill>
            <a:srgbClr val="F7BC92"/>
          </a:solidFill>
        </p:spPr>
        <p:txBody>
          <a:bodyPr wrap="square" lIns="108000" tIns="108000" rIns="108000" bIns="108000" rtlCol="0">
            <a:spAutoFit/>
          </a:bodyPr>
          <a:lstStyle/>
          <a:p>
            <a:pPr algn="ctr"/>
            <a:r>
              <a:rPr lang="en-GB" sz="2000" dirty="0"/>
              <a:t>Complete the missing numbers in </a:t>
            </a:r>
            <a:r>
              <a:rPr lang="en-GB" sz="2000" dirty="0" smtClean="0"/>
              <a:t/>
            </a:r>
            <a:br>
              <a:rPr lang="en-GB" sz="2000" dirty="0" smtClean="0"/>
            </a:br>
            <a:r>
              <a:rPr lang="en-GB" sz="2000" dirty="0" smtClean="0"/>
              <a:t>these function </a:t>
            </a:r>
            <a:r>
              <a:rPr lang="en-GB" sz="2000" dirty="0"/>
              <a:t>machine diagrams. </a:t>
            </a:r>
          </a:p>
        </p:txBody>
      </p:sp>
      <p:sp>
        <p:nvSpPr>
          <p:cNvPr id="8" name="TextBox 7"/>
          <p:cNvSpPr txBox="1"/>
          <p:nvPr/>
        </p:nvSpPr>
        <p:spPr>
          <a:xfrm>
            <a:off x="-1303809" y="2080723"/>
            <a:ext cx="900155" cy="1049106"/>
          </a:xfrm>
          <a:prstGeom prst="rect">
            <a:avLst/>
          </a:prstGeom>
          <a:solidFill>
            <a:schemeClr val="bg1"/>
          </a:solidFill>
          <a:ln w="28575">
            <a:solidFill>
              <a:srgbClr val="87BD31"/>
            </a:solidFill>
          </a:ln>
        </p:spPr>
        <p:txBody>
          <a:bodyPr wrap="square" lIns="108000" tIns="108000" rIns="108000" bIns="108000" rtlCol="0">
            <a:spAutoFit/>
          </a:bodyPr>
          <a:lstStyle/>
          <a:p>
            <a:r>
              <a:rPr lang="en-GB" dirty="0"/>
              <a:t>Insert text here.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3350" y="2622513"/>
            <a:ext cx="4217300" cy="2892461"/>
          </a:xfrm>
          <a:prstGeom prst="rect">
            <a:avLst/>
          </a:prstGeom>
        </p:spPr>
      </p:pic>
      <p:sp>
        <p:nvSpPr>
          <p:cNvPr id="7" name="Rectangle 6"/>
          <p:cNvSpPr/>
          <p:nvPr/>
        </p:nvSpPr>
        <p:spPr>
          <a:xfrm>
            <a:off x="755649" y="2508214"/>
            <a:ext cx="1707701" cy="400110"/>
          </a:xfrm>
          <a:prstGeom prst="rect">
            <a:avLst/>
          </a:prstGeom>
        </p:spPr>
        <p:txBody>
          <a:bodyPr wrap="square">
            <a:spAutoFit/>
          </a:bodyPr>
          <a:lstStyle/>
          <a:p>
            <a:pPr algn="ctr"/>
            <a:r>
              <a:rPr lang="en-GB" sz="2000" b="1" dirty="0" smtClean="0"/>
              <a:t>Input</a:t>
            </a:r>
            <a:endParaRPr lang="en-GB" sz="2000" b="1" dirty="0"/>
          </a:p>
        </p:txBody>
      </p:sp>
      <p:sp>
        <p:nvSpPr>
          <p:cNvPr id="51" name="Rectangle 50"/>
          <p:cNvSpPr/>
          <p:nvPr/>
        </p:nvSpPr>
        <p:spPr>
          <a:xfrm>
            <a:off x="6680650" y="2508214"/>
            <a:ext cx="1707700" cy="400110"/>
          </a:xfrm>
          <a:prstGeom prst="rect">
            <a:avLst/>
          </a:prstGeom>
        </p:spPr>
        <p:txBody>
          <a:bodyPr wrap="square">
            <a:spAutoFit/>
          </a:bodyPr>
          <a:lstStyle/>
          <a:p>
            <a:pPr algn="ctr"/>
            <a:r>
              <a:rPr lang="en-GB" sz="2000" b="1" dirty="0" smtClean="0"/>
              <a:t>Output</a:t>
            </a:r>
            <a:endParaRPr lang="en-GB" sz="2000" b="1" dirty="0"/>
          </a:p>
        </p:txBody>
      </p:sp>
      <p:sp>
        <p:nvSpPr>
          <p:cNvPr id="9" name="Rectangle 8"/>
          <p:cNvSpPr/>
          <p:nvPr/>
        </p:nvSpPr>
        <p:spPr>
          <a:xfrm>
            <a:off x="925287" y="3048989"/>
            <a:ext cx="1368425" cy="55634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0.58</a:t>
            </a:r>
            <a:endParaRPr lang="en-GB" dirty="0">
              <a:solidFill>
                <a:schemeClr val="tx1"/>
              </a:solidFill>
            </a:endParaRPr>
          </a:p>
        </p:txBody>
      </p:sp>
      <p:sp>
        <p:nvSpPr>
          <p:cNvPr id="52" name="Rectangle 51"/>
          <p:cNvSpPr/>
          <p:nvPr/>
        </p:nvSpPr>
        <p:spPr>
          <a:xfrm>
            <a:off x="925286" y="3754817"/>
            <a:ext cx="1368425" cy="55634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8.92</a:t>
            </a:r>
            <a:endParaRPr lang="en-GB" dirty="0">
              <a:solidFill>
                <a:schemeClr val="tx1"/>
              </a:solidFill>
            </a:endParaRPr>
          </a:p>
        </p:txBody>
      </p:sp>
      <p:sp>
        <p:nvSpPr>
          <p:cNvPr id="53" name="Rectangle 52"/>
          <p:cNvSpPr/>
          <p:nvPr/>
        </p:nvSpPr>
        <p:spPr>
          <a:xfrm>
            <a:off x="925286" y="4460645"/>
            <a:ext cx="1368425" cy="55634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12.009</a:t>
            </a:r>
            <a:endParaRPr lang="en-GB" dirty="0">
              <a:solidFill>
                <a:schemeClr val="tx1"/>
              </a:solidFill>
            </a:endParaRPr>
          </a:p>
        </p:txBody>
      </p:sp>
      <p:sp>
        <p:nvSpPr>
          <p:cNvPr id="54" name="Rectangle 53"/>
          <p:cNvSpPr/>
          <p:nvPr/>
        </p:nvSpPr>
        <p:spPr>
          <a:xfrm>
            <a:off x="925286" y="5166473"/>
            <a:ext cx="1368425" cy="55634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20.07</a:t>
            </a:r>
            <a:endParaRPr lang="en-GB" dirty="0">
              <a:solidFill>
                <a:schemeClr val="tx1"/>
              </a:solidFill>
            </a:endParaRPr>
          </a:p>
        </p:txBody>
      </p:sp>
      <p:sp>
        <p:nvSpPr>
          <p:cNvPr id="55" name="Rectangle 54"/>
          <p:cNvSpPr/>
          <p:nvPr/>
        </p:nvSpPr>
        <p:spPr>
          <a:xfrm>
            <a:off x="6850288" y="3048989"/>
            <a:ext cx="1368425" cy="556346"/>
          </a:xfrm>
          <a:prstGeom prst="rect">
            <a:avLst/>
          </a:prstGeom>
          <a:solidFill>
            <a:schemeClr val="bg1"/>
          </a:solidFill>
          <a:ln w="28575">
            <a:solidFill>
              <a:srgbClr val="009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580</a:t>
            </a:r>
            <a:endParaRPr lang="en-GB" dirty="0">
              <a:solidFill>
                <a:schemeClr val="tx1"/>
              </a:solidFill>
            </a:endParaRPr>
          </a:p>
        </p:txBody>
      </p:sp>
      <p:sp>
        <p:nvSpPr>
          <p:cNvPr id="56" name="Rectangle 55"/>
          <p:cNvSpPr/>
          <p:nvPr/>
        </p:nvSpPr>
        <p:spPr>
          <a:xfrm>
            <a:off x="6850287" y="3754817"/>
            <a:ext cx="1368425" cy="556346"/>
          </a:xfrm>
          <a:prstGeom prst="rect">
            <a:avLst/>
          </a:prstGeom>
          <a:solidFill>
            <a:schemeClr val="bg1"/>
          </a:solidFill>
          <a:ln w="28575">
            <a:solidFill>
              <a:srgbClr val="009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8920</a:t>
            </a:r>
            <a:endParaRPr lang="en-GB" dirty="0">
              <a:solidFill>
                <a:schemeClr val="tx1"/>
              </a:solidFill>
            </a:endParaRPr>
          </a:p>
        </p:txBody>
      </p:sp>
      <p:sp>
        <p:nvSpPr>
          <p:cNvPr id="57" name="Rectangle 56"/>
          <p:cNvSpPr/>
          <p:nvPr/>
        </p:nvSpPr>
        <p:spPr>
          <a:xfrm>
            <a:off x="6850287" y="4460645"/>
            <a:ext cx="1368425" cy="556346"/>
          </a:xfrm>
          <a:prstGeom prst="rect">
            <a:avLst/>
          </a:prstGeom>
          <a:solidFill>
            <a:schemeClr val="bg1"/>
          </a:solidFill>
          <a:ln w="28575">
            <a:solidFill>
              <a:srgbClr val="009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12 009</a:t>
            </a:r>
            <a:endParaRPr lang="en-GB" dirty="0">
              <a:solidFill>
                <a:schemeClr val="tx1"/>
              </a:solidFill>
            </a:endParaRPr>
          </a:p>
        </p:txBody>
      </p:sp>
      <p:sp>
        <p:nvSpPr>
          <p:cNvPr id="58" name="Rectangle 57"/>
          <p:cNvSpPr/>
          <p:nvPr/>
        </p:nvSpPr>
        <p:spPr>
          <a:xfrm>
            <a:off x="6850287" y="5166473"/>
            <a:ext cx="1368425" cy="556346"/>
          </a:xfrm>
          <a:prstGeom prst="rect">
            <a:avLst/>
          </a:prstGeom>
          <a:solidFill>
            <a:schemeClr val="bg1"/>
          </a:solidFill>
          <a:ln w="28575">
            <a:solidFill>
              <a:srgbClr val="009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20 070</a:t>
            </a:r>
            <a:endParaRPr lang="en-GB" dirty="0">
              <a:solidFill>
                <a:schemeClr val="tx1"/>
              </a:solidFill>
            </a:endParaRPr>
          </a:p>
        </p:txBody>
      </p:sp>
      <p:sp>
        <p:nvSpPr>
          <p:cNvPr id="11" name="TextBox 10"/>
          <p:cNvSpPr txBox="1"/>
          <p:nvPr/>
        </p:nvSpPr>
        <p:spPr>
          <a:xfrm>
            <a:off x="3543300" y="3714750"/>
            <a:ext cx="1381125" cy="523220"/>
          </a:xfrm>
          <a:prstGeom prst="rect">
            <a:avLst/>
          </a:prstGeom>
          <a:noFill/>
        </p:spPr>
        <p:txBody>
          <a:bodyPr wrap="square" rtlCol="0">
            <a:spAutoFit/>
          </a:bodyPr>
          <a:lstStyle/>
          <a:p>
            <a:pPr algn="ctr"/>
            <a:r>
              <a:rPr lang="en-GB" sz="2800" b="1" dirty="0">
                <a:ea typeface="Calibri" panose="020F0502020204030204" pitchFamily="34" charset="0"/>
                <a:cs typeface="Times New Roman" panose="02020603050405020304" pitchFamily="18" charset="0"/>
              </a:rPr>
              <a:t>× </a:t>
            </a:r>
            <a:r>
              <a:rPr lang="en-GB" sz="2800" b="1" dirty="0" smtClean="0">
                <a:ea typeface="Calibri" panose="020F0502020204030204" pitchFamily="34" charset="0"/>
                <a:cs typeface="Times New Roman" panose="02020603050405020304" pitchFamily="18" charset="0"/>
              </a:rPr>
              <a:t>1000</a:t>
            </a:r>
            <a:endParaRPr lang="en-GB" sz="105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740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55650" y="2175101"/>
            <a:ext cx="7632700" cy="3917724"/>
          </a:xfrm>
          <a:prstGeom prst="rect">
            <a:avLst/>
          </a:prstGeom>
          <a:solidFill>
            <a:srgbClr val="BCE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3624649"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3177220" cy="337100"/>
          </a:xfrm>
          <a:prstGeom prst="rect">
            <a:avLst/>
          </a:prstGeom>
          <a:solidFill>
            <a:srgbClr val="072F54"/>
          </a:solidFill>
        </p:spPr>
        <p:txBody>
          <a:bodyPr wrap="square" lIns="180000" tIns="36000" rIns="180000" bIns="54000" anchor="ctr">
            <a:spAutoFit/>
          </a:bodyPr>
          <a:lstStyle/>
          <a:p>
            <a:r>
              <a:rPr lang="en-GB" sz="1600" b="1" dirty="0">
                <a:solidFill>
                  <a:schemeClr val="bg1"/>
                </a:solidFill>
              </a:rPr>
              <a:t>Multiply by 10, 100 and 1,000 </a:t>
            </a:r>
          </a:p>
        </p:txBody>
      </p:sp>
      <p:cxnSp>
        <p:nvCxnSpPr>
          <p:cNvPr id="103" name="Straight Connector 102"/>
          <p:cNvCxnSpPr/>
          <p:nvPr/>
        </p:nvCxnSpPr>
        <p:spPr>
          <a:xfrm>
            <a:off x="3624649"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0742" y="3429000"/>
            <a:ext cx="1533503" cy="3110305"/>
          </a:xfrm>
          <a:prstGeom prst="rect">
            <a:avLst/>
          </a:prstGeom>
          <a:ln w="3175">
            <a:solidFill>
              <a:srgbClr val="242423"/>
            </a:solidFill>
          </a:ln>
        </p:spPr>
      </p:pic>
      <p:sp>
        <p:nvSpPr>
          <p:cNvPr id="2" name="TextBox 1"/>
          <p:cNvSpPr txBox="1"/>
          <p:nvPr/>
        </p:nvSpPr>
        <p:spPr>
          <a:xfrm>
            <a:off x="755650" y="1341438"/>
            <a:ext cx="7632699" cy="833663"/>
          </a:xfrm>
          <a:prstGeom prst="rect">
            <a:avLst/>
          </a:prstGeom>
          <a:solidFill>
            <a:srgbClr val="F7BC92"/>
          </a:solidFill>
        </p:spPr>
        <p:txBody>
          <a:bodyPr wrap="square" lIns="108000" tIns="108000" rIns="108000" bIns="108000" rtlCol="0">
            <a:spAutoFit/>
          </a:bodyPr>
          <a:lstStyle/>
          <a:p>
            <a:pPr algn="ctr"/>
            <a:r>
              <a:rPr lang="en-GB" sz="2000" dirty="0"/>
              <a:t>Complete the missing numbers in </a:t>
            </a:r>
            <a:r>
              <a:rPr lang="en-GB" sz="2000" dirty="0" smtClean="0"/>
              <a:t/>
            </a:r>
            <a:br>
              <a:rPr lang="en-GB" sz="2000" dirty="0" smtClean="0"/>
            </a:br>
            <a:r>
              <a:rPr lang="en-GB" sz="2000" dirty="0" smtClean="0"/>
              <a:t>these function </a:t>
            </a:r>
            <a:r>
              <a:rPr lang="en-GB" sz="2000" dirty="0"/>
              <a:t>machine diagrams. </a:t>
            </a:r>
          </a:p>
        </p:txBody>
      </p:sp>
      <p:sp>
        <p:nvSpPr>
          <p:cNvPr id="8" name="TextBox 7"/>
          <p:cNvSpPr txBox="1"/>
          <p:nvPr/>
        </p:nvSpPr>
        <p:spPr>
          <a:xfrm>
            <a:off x="-1303809" y="2080723"/>
            <a:ext cx="900155" cy="1049106"/>
          </a:xfrm>
          <a:prstGeom prst="rect">
            <a:avLst/>
          </a:prstGeom>
          <a:solidFill>
            <a:schemeClr val="bg1"/>
          </a:solidFill>
          <a:ln w="28575">
            <a:solidFill>
              <a:srgbClr val="87BD31"/>
            </a:solidFill>
          </a:ln>
        </p:spPr>
        <p:txBody>
          <a:bodyPr wrap="square" lIns="108000" tIns="108000" rIns="108000" bIns="108000" rtlCol="0">
            <a:spAutoFit/>
          </a:bodyPr>
          <a:lstStyle/>
          <a:p>
            <a:r>
              <a:rPr lang="en-GB" dirty="0"/>
              <a:t>Insert text here.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3350" y="2622513"/>
            <a:ext cx="4217300" cy="2892461"/>
          </a:xfrm>
          <a:prstGeom prst="rect">
            <a:avLst/>
          </a:prstGeom>
        </p:spPr>
      </p:pic>
      <p:sp>
        <p:nvSpPr>
          <p:cNvPr id="7" name="Rectangle 6"/>
          <p:cNvSpPr/>
          <p:nvPr/>
        </p:nvSpPr>
        <p:spPr>
          <a:xfrm>
            <a:off x="755649" y="2508214"/>
            <a:ext cx="1707701" cy="400110"/>
          </a:xfrm>
          <a:prstGeom prst="rect">
            <a:avLst/>
          </a:prstGeom>
        </p:spPr>
        <p:txBody>
          <a:bodyPr wrap="square">
            <a:spAutoFit/>
          </a:bodyPr>
          <a:lstStyle/>
          <a:p>
            <a:pPr algn="ctr"/>
            <a:r>
              <a:rPr lang="en-GB" sz="2000" b="1" dirty="0" smtClean="0"/>
              <a:t>Input</a:t>
            </a:r>
            <a:endParaRPr lang="en-GB" sz="2000" b="1" dirty="0"/>
          </a:p>
        </p:txBody>
      </p:sp>
      <p:sp>
        <p:nvSpPr>
          <p:cNvPr id="51" name="Rectangle 50"/>
          <p:cNvSpPr/>
          <p:nvPr/>
        </p:nvSpPr>
        <p:spPr>
          <a:xfrm>
            <a:off x="6680650" y="2508214"/>
            <a:ext cx="1707700" cy="400110"/>
          </a:xfrm>
          <a:prstGeom prst="rect">
            <a:avLst/>
          </a:prstGeom>
        </p:spPr>
        <p:txBody>
          <a:bodyPr wrap="square">
            <a:spAutoFit/>
          </a:bodyPr>
          <a:lstStyle/>
          <a:p>
            <a:pPr algn="ctr"/>
            <a:r>
              <a:rPr lang="en-GB" sz="2000" b="1" dirty="0" smtClean="0"/>
              <a:t>Output</a:t>
            </a:r>
            <a:endParaRPr lang="en-GB" sz="2000" b="1" dirty="0"/>
          </a:p>
        </p:txBody>
      </p:sp>
      <p:sp>
        <p:nvSpPr>
          <p:cNvPr id="9" name="Rectangle 8"/>
          <p:cNvSpPr/>
          <p:nvPr/>
        </p:nvSpPr>
        <p:spPr>
          <a:xfrm>
            <a:off x="925287" y="3048989"/>
            <a:ext cx="1368425" cy="55634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0.37</a:t>
            </a:r>
            <a:endParaRPr lang="en-GB" dirty="0">
              <a:solidFill>
                <a:schemeClr val="tx1"/>
              </a:solidFill>
            </a:endParaRPr>
          </a:p>
        </p:txBody>
      </p:sp>
      <p:sp>
        <p:nvSpPr>
          <p:cNvPr id="52" name="Rectangle 51"/>
          <p:cNvSpPr/>
          <p:nvPr/>
        </p:nvSpPr>
        <p:spPr>
          <a:xfrm>
            <a:off x="925286" y="3754817"/>
            <a:ext cx="1368425" cy="55634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2.68</a:t>
            </a:r>
            <a:endParaRPr lang="en-GB" dirty="0">
              <a:solidFill>
                <a:schemeClr val="tx1"/>
              </a:solidFill>
            </a:endParaRPr>
          </a:p>
        </p:txBody>
      </p:sp>
      <p:sp>
        <p:nvSpPr>
          <p:cNvPr id="53" name="Rectangle 52"/>
          <p:cNvSpPr/>
          <p:nvPr/>
        </p:nvSpPr>
        <p:spPr>
          <a:xfrm>
            <a:off x="925286" y="4460645"/>
            <a:ext cx="1368425" cy="55634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19.005</a:t>
            </a:r>
            <a:endParaRPr lang="en-GB" dirty="0">
              <a:solidFill>
                <a:schemeClr val="tx1"/>
              </a:solidFill>
            </a:endParaRPr>
          </a:p>
        </p:txBody>
      </p:sp>
      <p:sp>
        <p:nvSpPr>
          <p:cNvPr id="54" name="Rectangle 53"/>
          <p:cNvSpPr/>
          <p:nvPr/>
        </p:nvSpPr>
        <p:spPr>
          <a:xfrm>
            <a:off x="925286" y="5166473"/>
            <a:ext cx="1368425" cy="55634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10.04</a:t>
            </a:r>
            <a:endParaRPr lang="en-GB" dirty="0">
              <a:solidFill>
                <a:schemeClr val="tx1"/>
              </a:solidFill>
            </a:endParaRPr>
          </a:p>
        </p:txBody>
      </p:sp>
      <p:sp>
        <p:nvSpPr>
          <p:cNvPr id="55" name="Rectangle 54"/>
          <p:cNvSpPr/>
          <p:nvPr/>
        </p:nvSpPr>
        <p:spPr>
          <a:xfrm>
            <a:off x="6850288" y="3048989"/>
            <a:ext cx="1368425" cy="556346"/>
          </a:xfrm>
          <a:prstGeom prst="rect">
            <a:avLst/>
          </a:prstGeom>
          <a:solidFill>
            <a:schemeClr val="bg1"/>
          </a:solidFill>
          <a:ln w="28575">
            <a:solidFill>
              <a:srgbClr val="009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37</a:t>
            </a:r>
            <a:endParaRPr lang="en-GB" dirty="0">
              <a:solidFill>
                <a:schemeClr val="tx1"/>
              </a:solidFill>
            </a:endParaRPr>
          </a:p>
        </p:txBody>
      </p:sp>
      <p:sp>
        <p:nvSpPr>
          <p:cNvPr id="56" name="Rectangle 55"/>
          <p:cNvSpPr/>
          <p:nvPr/>
        </p:nvSpPr>
        <p:spPr>
          <a:xfrm>
            <a:off x="6850287" y="3754817"/>
            <a:ext cx="1368425" cy="556346"/>
          </a:xfrm>
          <a:prstGeom prst="rect">
            <a:avLst/>
          </a:prstGeom>
          <a:solidFill>
            <a:schemeClr val="bg1"/>
          </a:solidFill>
          <a:ln w="28575">
            <a:solidFill>
              <a:srgbClr val="009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268</a:t>
            </a:r>
            <a:endParaRPr lang="en-GB" dirty="0">
              <a:solidFill>
                <a:schemeClr val="tx1"/>
              </a:solidFill>
            </a:endParaRPr>
          </a:p>
        </p:txBody>
      </p:sp>
      <p:sp>
        <p:nvSpPr>
          <p:cNvPr id="57" name="Rectangle 56"/>
          <p:cNvSpPr/>
          <p:nvPr/>
        </p:nvSpPr>
        <p:spPr>
          <a:xfrm>
            <a:off x="6850287" y="4460645"/>
            <a:ext cx="1368425" cy="556346"/>
          </a:xfrm>
          <a:prstGeom prst="rect">
            <a:avLst/>
          </a:prstGeom>
          <a:solidFill>
            <a:schemeClr val="bg1"/>
          </a:solidFill>
          <a:ln w="28575">
            <a:solidFill>
              <a:srgbClr val="009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1900.5</a:t>
            </a:r>
            <a:endParaRPr lang="en-GB" dirty="0">
              <a:solidFill>
                <a:schemeClr val="tx1"/>
              </a:solidFill>
            </a:endParaRPr>
          </a:p>
        </p:txBody>
      </p:sp>
      <p:sp>
        <p:nvSpPr>
          <p:cNvPr id="58" name="Rectangle 57"/>
          <p:cNvSpPr/>
          <p:nvPr/>
        </p:nvSpPr>
        <p:spPr>
          <a:xfrm>
            <a:off x="6850287" y="5166473"/>
            <a:ext cx="1368425" cy="556346"/>
          </a:xfrm>
          <a:prstGeom prst="rect">
            <a:avLst/>
          </a:prstGeom>
          <a:solidFill>
            <a:schemeClr val="bg1"/>
          </a:solidFill>
          <a:ln w="28575">
            <a:solidFill>
              <a:srgbClr val="009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1004</a:t>
            </a:r>
            <a:endParaRPr lang="en-GB" dirty="0">
              <a:solidFill>
                <a:schemeClr val="tx1"/>
              </a:solidFill>
            </a:endParaRPr>
          </a:p>
        </p:txBody>
      </p:sp>
      <p:sp>
        <p:nvSpPr>
          <p:cNvPr id="11" name="TextBox 10"/>
          <p:cNvSpPr txBox="1"/>
          <p:nvPr/>
        </p:nvSpPr>
        <p:spPr>
          <a:xfrm>
            <a:off x="3543300" y="3714750"/>
            <a:ext cx="1381125" cy="523220"/>
          </a:xfrm>
          <a:prstGeom prst="rect">
            <a:avLst/>
          </a:prstGeom>
          <a:noFill/>
        </p:spPr>
        <p:txBody>
          <a:bodyPr wrap="square" rtlCol="0">
            <a:spAutoFit/>
          </a:bodyPr>
          <a:lstStyle/>
          <a:p>
            <a:pPr algn="ctr"/>
            <a:r>
              <a:rPr lang="en-GB" sz="2800" b="1" dirty="0">
                <a:ea typeface="Calibri" panose="020F0502020204030204" pitchFamily="34" charset="0"/>
                <a:cs typeface="Times New Roman" panose="02020603050405020304" pitchFamily="18" charset="0"/>
              </a:rPr>
              <a:t>× </a:t>
            </a:r>
            <a:r>
              <a:rPr lang="en-GB" sz="2800" b="1" dirty="0" smtClean="0">
                <a:ea typeface="Calibri" panose="020F0502020204030204" pitchFamily="34" charset="0"/>
                <a:cs typeface="Times New Roman" panose="02020603050405020304" pitchFamily="18" charset="0"/>
              </a:rPr>
              <a:t>100</a:t>
            </a:r>
            <a:endParaRPr lang="en-GB" sz="105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406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7429" y="670981"/>
            <a:ext cx="3177220" cy="337100"/>
          </a:xfrm>
          <a:prstGeom prst="rect">
            <a:avLst/>
          </a:prstGeom>
          <a:solidFill>
            <a:srgbClr val="072F54"/>
          </a:solidFill>
        </p:spPr>
        <p:txBody>
          <a:bodyPr wrap="square" lIns="180000" tIns="36000" rIns="180000" bIns="54000" anchor="ctr">
            <a:spAutoFit/>
          </a:bodyPr>
          <a:lstStyle/>
          <a:p>
            <a:r>
              <a:rPr lang="en-GB" sz="1600" b="1" dirty="0">
                <a:solidFill>
                  <a:schemeClr val="bg1"/>
                </a:solidFill>
              </a:rPr>
              <a:t>Multiply by 10, 100 and 1,000 </a:t>
            </a: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0" name="Rectangle 9"/>
          <p:cNvSpPr/>
          <p:nvPr/>
        </p:nvSpPr>
        <p:spPr>
          <a:xfrm>
            <a:off x="3624649"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3624649"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5650" y="1341438"/>
            <a:ext cx="7632699" cy="525886"/>
          </a:xfrm>
          <a:prstGeom prst="rect">
            <a:avLst/>
          </a:prstGeom>
          <a:solidFill>
            <a:srgbClr val="F7BC92"/>
          </a:solidFill>
        </p:spPr>
        <p:txBody>
          <a:bodyPr wrap="square" lIns="108000" tIns="108000" rIns="108000" bIns="108000" rtlCol="0">
            <a:spAutoFit/>
          </a:bodyPr>
          <a:lstStyle/>
          <a:p>
            <a:pPr algn="ctr"/>
            <a:r>
              <a:rPr lang="en-GB" sz="2000" dirty="0"/>
              <a:t>Decide if each calculation is true or false. Explain your reasoning. </a:t>
            </a:r>
          </a:p>
        </p:txBody>
      </p:sp>
      <p:graphicFrame>
        <p:nvGraphicFramePr>
          <p:cNvPr id="8" name="Table 7">
            <a:extLst>
              <a:ext uri="{FF2B5EF4-FFF2-40B4-BE49-F238E27FC236}">
                <a16:creationId xmlns="" xmlns:a16="http://schemas.microsoft.com/office/drawing/2014/main" id="{ADA80E2B-D1FB-4459-BB92-8A8EC1BE0D14}"/>
              </a:ext>
            </a:extLst>
          </p:cNvPr>
          <p:cNvGraphicFramePr>
            <a:graphicFrameLocks noGrp="1"/>
          </p:cNvGraphicFramePr>
          <p:nvPr>
            <p:extLst>
              <p:ext uri="{D42A27DB-BD31-4B8C-83A1-F6EECF244321}">
                <p14:modId xmlns:p14="http://schemas.microsoft.com/office/powerpoint/2010/main" val="941349241"/>
              </p:ext>
            </p:extLst>
          </p:nvPr>
        </p:nvGraphicFramePr>
        <p:xfrm>
          <a:off x="755651" y="1996631"/>
          <a:ext cx="7641374" cy="2693288"/>
        </p:xfrm>
        <a:graphic>
          <a:graphicData uri="http://schemas.openxmlformats.org/drawingml/2006/table">
            <a:tbl>
              <a:tblPr>
                <a:tableStyleId>{5C22544A-7EE6-4342-B048-85BDC9FD1C3A}</a:tableStyleId>
              </a:tblPr>
              <a:tblGrid>
                <a:gridCol w="2511919">
                  <a:extLst>
                    <a:ext uri="{9D8B030D-6E8A-4147-A177-3AD203B41FA5}">
                      <a16:colId xmlns="" xmlns:a16="http://schemas.microsoft.com/office/drawing/2014/main" val="3641061285"/>
                    </a:ext>
                  </a:extLst>
                </a:gridCol>
                <a:gridCol w="2514873">
                  <a:extLst>
                    <a:ext uri="{9D8B030D-6E8A-4147-A177-3AD203B41FA5}">
                      <a16:colId xmlns="" xmlns:a16="http://schemas.microsoft.com/office/drawing/2014/main" val="2044637441"/>
                    </a:ext>
                  </a:extLst>
                </a:gridCol>
                <a:gridCol w="2614582">
                  <a:extLst>
                    <a:ext uri="{9D8B030D-6E8A-4147-A177-3AD203B41FA5}">
                      <a16:colId xmlns="" xmlns:a16="http://schemas.microsoft.com/office/drawing/2014/main" val="609694713"/>
                    </a:ext>
                  </a:extLst>
                </a:gridCol>
              </a:tblGrid>
              <a:tr h="1346644">
                <a:tc>
                  <a:txBody>
                    <a:bodyPr/>
                    <a:lstStyle/>
                    <a:p>
                      <a:pPr algn="ctr">
                        <a:lnSpc>
                          <a:spcPct val="107000"/>
                        </a:lnSpc>
                        <a:spcAft>
                          <a:spcPts val="0"/>
                        </a:spcAft>
                      </a:pPr>
                      <a:r>
                        <a:rPr lang="en-GB" sz="1800" b="1" dirty="0">
                          <a:effectLst/>
                          <a:latin typeface="+mn-lt"/>
                        </a:rPr>
                        <a:t> 0.8 × 10 = </a:t>
                      </a:r>
                      <a:r>
                        <a:rPr lang="en-GB" sz="1800" b="1" dirty="0" smtClean="0">
                          <a:effectLst/>
                          <a:latin typeface="+mn-lt"/>
                        </a:rPr>
                        <a:t>80</a:t>
                      </a:r>
                      <a:endParaRPr lang="en-GB" sz="1800" b="1" dirty="0">
                        <a:effectLst/>
                        <a:latin typeface="+mn-lt"/>
                      </a:endParaRPr>
                    </a:p>
                  </a:txBody>
                  <a:tcPr marL="36000" marR="36000" marT="0" marB="0" anchor="ctr">
                    <a:lnL w="28575" cap="flat" cmpd="sng" algn="ctr">
                      <a:solidFill>
                        <a:srgbClr val="009285"/>
                      </a:solidFill>
                      <a:prstDash val="solid"/>
                      <a:round/>
                      <a:headEnd type="none" w="med" len="med"/>
                      <a:tailEnd type="none" w="med" len="med"/>
                    </a:lnL>
                    <a:lnR w="28575" cap="flat" cmpd="sng" algn="ctr">
                      <a:solidFill>
                        <a:srgbClr val="009285"/>
                      </a:solidFill>
                      <a:prstDash val="solid"/>
                      <a:round/>
                      <a:headEnd type="none" w="med" len="med"/>
                      <a:tailEnd type="none" w="med" len="med"/>
                    </a:lnR>
                    <a:lnT w="28575" cap="flat" cmpd="sng" algn="ctr">
                      <a:solidFill>
                        <a:srgbClr val="009285"/>
                      </a:solidFill>
                      <a:prstDash val="solid"/>
                      <a:round/>
                      <a:headEnd type="none" w="med" len="med"/>
                      <a:tailEnd type="none" w="med" len="med"/>
                    </a:lnT>
                    <a:lnB w="28575" cap="flat" cmpd="sng" algn="ctr">
                      <a:solidFill>
                        <a:srgbClr val="009285"/>
                      </a:solidFill>
                      <a:prstDash val="solid"/>
                      <a:round/>
                      <a:headEnd type="none" w="med" len="med"/>
                      <a:tailEnd type="none" w="med" len="med"/>
                    </a:lnB>
                    <a:solidFill>
                      <a:srgbClr val="BCE2DD"/>
                    </a:solidFill>
                  </a:tcPr>
                </a:tc>
                <a:tc>
                  <a:txBody>
                    <a:bodyPr/>
                    <a:lstStyle/>
                    <a:p>
                      <a:pPr algn="ctr">
                        <a:lnSpc>
                          <a:spcPct val="107000"/>
                        </a:lnSpc>
                        <a:spcAft>
                          <a:spcPts val="0"/>
                        </a:spcAft>
                      </a:pPr>
                      <a:r>
                        <a:rPr lang="en-GB" sz="1800" b="1" dirty="0">
                          <a:effectLst/>
                          <a:latin typeface="+mn-lt"/>
                        </a:rPr>
                        <a:t>7.3 × 100 = </a:t>
                      </a:r>
                      <a:r>
                        <a:rPr lang="en-GB" sz="1800" b="1" dirty="0" smtClean="0">
                          <a:effectLst/>
                          <a:latin typeface="+mn-lt"/>
                        </a:rPr>
                        <a:t>730</a:t>
                      </a:r>
                      <a:endParaRPr lang="en-GB" sz="1800" b="1" dirty="0">
                        <a:effectLst/>
                        <a:latin typeface="+mn-lt"/>
                      </a:endParaRPr>
                    </a:p>
                  </a:txBody>
                  <a:tcPr marL="36000" marR="36000" marT="0" marB="0" anchor="ctr">
                    <a:lnL w="28575" cap="flat" cmpd="sng" algn="ctr">
                      <a:solidFill>
                        <a:srgbClr val="009285"/>
                      </a:solidFill>
                      <a:prstDash val="solid"/>
                      <a:round/>
                      <a:headEnd type="none" w="med" len="med"/>
                      <a:tailEnd type="none" w="med" len="med"/>
                    </a:lnL>
                    <a:lnR w="28575" cap="flat" cmpd="sng" algn="ctr">
                      <a:solidFill>
                        <a:srgbClr val="009285"/>
                      </a:solidFill>
                      <a:prstDash val="solid"/>
                      <a:round/>
                      <a:headEnd type="none" w="med" len="med"/>
                      <a:tailEnd type="none" w="med" len="med"/>
                    </a:lnR>
                    <a:lnT w="28575" cap="flat" cmpd="sng" algn="ctr">
                      <a:solidFill>
                        <a:srgbClr val="009285"/>
                      </a:solidFill>
                      <a:prstDash val="solid"/>
                      <a:round/>
                      <a:headEnd type="none" w="med" len="med"/>
                      <a:tailEnd type="none" w="med" len="med"/>
                    </a:lnT>
                    <a:lnB w="28575" cap="flat" cmpd="sng" algn="ctr">
                      <a:solidFill>
                        <a:srgbClr val="009285"/>
                      </a:solidFill>
                      <a:prstDash val="solid"/>
                      <a:round/>
                      <a:headEnd type="none" w="med" len="med"/>
                      <a:tailEnd type="none" w="med" len="med"/>
                    </a:lnB>
                    <a:solidFill>
                      <a:srgbClr val="BCE2DD"/>
                    </a:solidFill>
                  </a:tcPr>
                </a:tc>
                <a:tc>
                  <a:txBody>
                    <a:bodyPr/>
                    <a:lstStyle/>
                    <a:p>
                      <a:pPr algn="ctr">
                        <a:lnSpc>
                          <a:spcPct val="107000"/>
                        </a:lnSpc>
                        <a:spcAft>
                          <a:spcPts val="0"/>
                        </a:spcAft>
                      </a:pPr>
                      <a:r>
                        <a:rPr lang="en-GB" sz="1800" b="1" dirty="0">
                          <a:effectLst/>
                          <a:latin typeface="+mn-lt"/>
                        </a:rPr>
                        <a:t>0.91 × 1000 = </a:t>
                      </a:r>
                      <a:r>
                        <a:rPr lang="en-GB" sz="1800" b="1" dirty="0" smtClean="0">
                          <a:effectLst/>
                          <a:latin typeface="+mn-lt"/>
                        </a:rPr>
                        <a:t>910</a:t>
                      </a:r>
                      <a:endParaRPr lang="en-GB" sz="1800" b="1" dirty="0">
                        <a:effectLst/>
                        <a:latin typeface="+mn-lt"/>
                      </a:endParaRPr>
                    </a:p>
                  </a:txBody>
                  <a:tcPr marL="36000" marR="36000" marT="0" marB="0" anchor="ctr">
                    <a:lnL w="28575" cap="flat" cmpd="sng" algn="ctr">
                      <a:solidFill>
                        <a:srgbClr val="009285"/>
                      </a:solidFill>
                      <a:prstDash val="solid"/>
                      <a:round/>
                      <a:headEnd type="none" w="med" len="med"/>
                      <a:tailEnd type="none" w="med" len="med"/>
                    </a:lnL>
                    <a:lnR w="28575" cap="flat" cmpd="sng" algn="ctr">
                      <a:solidFill>
                        <a:srgbClr val="009285"/>
                      </a:solidFill>
                      <a:prstDash val="solid"/>
                      <a:round/>
                      <a:headEnd type="none" w="med" len="med"/>
                      <a:tailEnd type="none" w="med" len="med"/>
                    </a:lnR>
                    <a:lnT w="28575" cap="flat" cmpd="sng" algn="ctr">
                      <a:solidFill>
                        <a:srgbClr val="009285"/>
                      </a:solidFill>
                      <a:prstDash val="solid"/>
                      <a:round/>
                      <a:headEnd type="none" w="med" len="med"/>
                      <a:tailEnd type="none" w="med" len="med"/>
                    </a:lnT>
                    <a:lnB w="28575" cap="flat" cmpd="sng" algn="ctr">
                      <a:solidFill>
                        <a:srgbClr val="009285"/>
                      </a:solidFill>
                      <a:prstDash val="solid"/>
                      <a:round/>
                      <a:headEnd type="none" w="med" len="med"/>
                      <a:tailEnd type="none" w="med" len="med"/>
                    </a:lnB>
                    <a:solidFill>
                      <a:srgbClr val="BCE2DD"/>
                    </a:solidFill>
                  </a:tcPr>
                </a:tc>
                <a:extLst>
                  <a:ext uri="{0D108BD9-81ED-4DB2-BD59-A6C34878D82A}">
                    <a16:rowId xmlns="" xmlns:a16="http://schemas.microsoft.com/office/drawing/2014/main" val="2800438868"/>
                  </a:ext>
                </a:extLst>
              </a:tr>
              <a:tr h="1346644">
                <a:tc>
                  <a:txBody>
                    <a:bodyPr/>
                    <a:lstStyle/>
                    <a:p>
                      <a:pPr algn="ctr">
                        <a:lnSpc>
                          <a:spcPct val="107000"/>
                        </a:lnSpc>
                        <a:spcAft>
                          <a:spcPts val="0"/>
                        </a:spcAft>
                      </a:pPr>
                      <a:r>
                        <a:rPr lang="en-GB" sz="1800" b="1" dirty="0">
                          <a:effectLst/>
                          <a:latin typeface="+mn-lt"/>
                        </a:rPr>
                        <a:t>5.09 × 100 = </a:t>
                      </a:r>
                      <a:r>
                        <a:rPr lang="en-GB" sz="1800" b="1" dirty="0" smtClean="0">
                          <a:effectLst/>
                          <a:latin typeface="+mn-lt"/>
                        </a:rPr>
                        <a:t>5090</a:t>
                      </a:r>
                      <a:endParaRPr lang="en-GB" sz="1800" b="1" dirty="0">
                        <a:effectLst/>
                        <a:latin typeface="+mn-lt"/>
                      </a:endParaRPr>
                    </a:p>
                  </a:txBody>
                  <a:tcPr marL="36000" marR="36000" marT="0" marB="0" anchor="ctr">
                    <a:lnL w="28575" cap="flat" cmpd="sng" algn="ctr">
                      <a:solidFill>
                        <a:srgbClr val="009285"/>
                      </a:solidFill>
                      <a:prstDash val="solid"/>
                      <a:round/>
                      <a:headEnd type="none" w="med" len="med"/>
                      <a:tailEnd type="none" w="med" len="med"/>
                    </a:lnL>
                    <a:lnR w="28575" cap="flat" cmpd="sng" algn="ctr">
                      <a:solidFill>
                        <a:srgbClr val="009285"/>
                      </a:solidFill>
                      <a:prstDash val="solid"/>
                      <a:round/>
                      <a:headEnd type="none" w="med" len="med"/>
                      <a:tailEnd type="none" w="med" len="med"/>
                    </a:lnR>
                    <a:lnT w="28575" cap="flat" cmpd="sng" algn="ctr">
                      <a:solidFill>
                        <a:srgbClr val="009285"/>
                      </a:solidFill>
                      <a:prstDash val="solid"/>
                      <a:round/>
                      <a:headEnd type="none" w="med" len="med"/>
                      <a:tailEnd type="none" w="med" len="med"/>
                    </a:lnT>
                    <a:lnB w="28575" cap="flat" cmpd="sng" algn="ctr">
                      <a:solidFill>
                        <a:srgbClr val="009285"/>
                      </a:solidFill>
                      <a:prstDash val="solid"/>
                      <a:round/>
                      <a:headEnd type="none" w="med" len="med"/>
                      <a:tailEnd type="none" w="med" len="med"/>
                    </a:lnB>
                    <a:solidFill>
                      <a:srgbClr val="BCE2DD"/>
                    </a:solidFill>
                  </a:tcPr>
                </a:tc>
                <a:tc>
                  <a:txBody>
                    <a:bodyPr/>
                    <a:lstStyle/>
                    <a:p>
                      <a:pPr algn="ctr">
                        <a:lnSpc>
                          <a:spcPct val="107000"/>
                        </a:lnSpc>
                        <a:spcAft>
                          <a:spcPts val="0"/>
                        </a:spcAft>
                      </a:pPr>
                      <a:r>
                        <a:rPr lang="en-GB" sz="1800" b="1" dirty="0">
                          <a:effectLst/>
                          <a:latin typeface="+mn-lt"/>
                        </a:rPr>
                        <a:t>40.2 × 10 = </a:t>
                      </a:r>
                      <a:r>
                        <a:rPr lang="en-GB" sz="1800" b="1" dirty="0" smtClean="0">
                          <a:effectLst/>
                          <a:latin typeface="+mn-lt"/>
                        </a:rPr>
                        <a:t>4.02</a:t>
                      </a:r>
                      <a:endParaRPr lang="en-GB" sz="1800" b="1" dirty="0">
                        <a:effectLst/>
                        <a:latin typeface="+mn-lt"/>
                      </a:endParaRPr>
                    </a:p>
                  </a:txBody>
                  <a:tcPr marL="36000" marR="36000" marT="0" marB="0" anchor="ctr">
                    <a:lnL w="28575" cap="flat" cmpd="sng" algn="ctr">
                      <a:solidFill>
                        <a:srgbClr val="009285"/>
                      </a:solidFill>
                      <a:prstDash val="solid"/>
                      <a:round/>
                      <a:headEnd type="none" w="med" len="med"/>
                      <a:tailEnd type="none" w="med" len="med"/>
                    </a:lnL>
                    <a:lnR w="28575" cap="flat" cmpd="sng" algn="ctr">
                      <a:solidFill>
                        <a:srgbClr val="009285"/>
                      </a:solidFill>
                      <a:prstDash val="solid"/>
                      <a:round/>
                      <a:headEnd type="none" w="med" len="med"/>
                      <a:tailEnd type="none" w="med" len="med"/>
                    </a:lnR>
                    <a:lnT w="28575" cap="flat" cmpd="sng" algn="ctr">
                      <a:solidFill>
                        <a:srgbClr val="009285"/>
                      </a:solidFill>
                      <a:prstDash val="solid"/>
                      <a:round/>
                      <a:headEnd type="none" w="med" len="med"/>
                      <a:tailEnd type="none" w="med" len="med"/>
                    </a:lnT>
                    <a:lnB w="28575" cap="flat" cmpd="sng" algn="ctr">
                      <a:solidFill>
                        <a:srgbClr val="009285"/>
                      </a:solidFill>
                      <a:prstDash val="solid"/>
                      <a:round/>
                      <a:headEnd type="none" w="med" len="med"/>
                      <a:tailEnd type="none" w="med" len="med"/>
                    </a:lnB>
                    <a:solidFill>
                      <a:srgbClr val="BCE2DD"/>
                    </a:solidFill>
                  </a:tcPr>
                </a:tc>
                <a:tc>
                  <a:txBody>
                    <a:bodyPr/>
                    <a:lstStyle/>
                    <a:p>
                      <a:pPr algn="ctr">
                        <a:lnSpc>
                          <a:spcPct val="107000"/>
                        </a:lnSpc>
                        <a:spcAft>
                          <a:spcPts val="0"/>
                        </a:spcAft>
                      </a:pPr>
                      <a:r>
                        <a:rPr lang="en-GB" sz="1800" b="1" dirty="0">
                          <a:effectLst/>
                          <a:latin typeface="+mn-lt"/>
                        </a:rPr>
                        <a:t>0.004 × 1000 = 40 </a:t>
                      </a:r>
                      <a:r>
                        <a:rPr lang="en-GB" sz="1800" b="1" dirty="0" smtClean="0">
                          <a:effectLst/>
                          <a:latin typeface="+mn-lt"/>
                        </a:rPr>
                        <a:t>000</a:t>
                      </a:r>
                      <a:endParaRPr lang="en-GB" sz="1800" b="1" dirty="0">
                        <a:effectLst/>
                        <a:latin typeface="+mn-lt"/>
                      </a:endParaRPr>
                    </a:p>
                  </a:txBody>
                  <a:tcPr marL="36000" marR="36000" marT="0" marB="0" anchor="ctr">
                    <a:lnL w="28575" cap="flat" cmpd="sng" algn="ctr">
                      <a:solidFill>
                        <a:srgbClr val="009285"/>
                      </a:solidFill>
                      <a:prstDash val="solid"/>
                      <a:round/>
                      <a:headEnd type="none" w="med" len="med"/>
                      <a:tailEnd type="none" w="med" len="med"/>
                    </a:lnL>
                    <a:lnR w="28575" cap="flat" cmpd="sng" algn="ctr">
                      <a:solidFill>
                        <a:srgbClr val="009285"/>
                      </a:solidFill>
                      <a:prstDash val="solid"/>
                      <a:round/>
                      <a:headEnd type="none" w="med" len="med"/>
                      <a:tailEnd type="none" w="med" len="med"/>
                    </a:lnR>
                    <a:lnT w="28575" cap="flat" cmpd="sng" algn="ctr">
                      <a:solidFill>
                        <a:srgbClr val="009285"/>
                      </a:solidFill>
                      <a:prstDash val="solid"/>
                      <a:round/>
                      <a:headEnd type="none" w="med" len="med"/>
                      <a:tailEnd type="none" w="med" len="med"/>
                    </a:lnT>
                    <a:lnB w="28575" cap="flat" cmpd="sng" algn="ctr">
                      <a:solidFill>
                        <a:srgbClr val="009285"/>
                      </a:solidFill>
                      <a:prstDash val="solid"/>
                      <a:round/>
                      <a:headEnd type="none" w="med" len="med"/>
                      <a:tailEnd type="none" w="med" len="med"/>
                    </a:lnB>
                    <a:solidFill>
                      <a:srgbClr val="BCE2DD"/>
                    </a:solidFill>
                  </a:tcPr>
                </a:tc>
                <a:extLst>
                  <a:ext uri="{0D108BD9-81ED-4DB2-BD59-A6C34878D82A}">
                    <a16:rowId xmlns="" xmlns:a16="http://schemas.microsoft.com/office/drawing/2014/main" val="1614803547"/>
                  </a:ext>
                </a:extLst>
              </a:tr>
            </a:tbl>
          </a:graphicData>
        </a:graphic>
      </p:graphicFrame>
      <p:sp>
        <p:nvSpPr>
          <p:cNvPr id="2" name="Rectangle 1"/>
          <p:cNvSpPr/>
          <p:nvPr/>
        </p:nvSpPr>
        <p:spPr>
          <a:xfrm>
            <a:off x="755649" y="4819226"/>
            <a:ext cx="7632700" cy="1049106"/>
          </a:xfrm>
          <a:prstGeom prst="rect">
            <a:avLst/>
          </a:prstGeom>
          <a:solidFill>
            <a:schemeClr val="bg1"/>
          </a:solidFill>
          <a:ln w="28575">
            <a:solidFill>
              <a:srgbClr val="009541"/>
            </a:solidFill>
          </a:ln>
        </p:spPr>
        <p:txBody>
          <a:bodyPr wrap="square" lIns="108000" tIns="108000" rIns="108000" bIns="108000">
            <a:spAutoFit/>
          </a:bodyPr>
          <a:lstStyle/>
          <a:p>
            <a:r>
              <a:rPr lang="en-GB" dirty="0"/>
              <a:t>0.8 × 10 = 80 is false because when we multiply by ten the digits move one place to the left so the eight moves from the tenths column and becomes eight </a:t>
            </a:r>
            <a:r>
              <a:rPr lang="en-GB" dirty="0" smtClean="0"/>
              <a:t>ones. The answer should be </a:t>
            </a:r>
            <a:r>
              <a:rPr lang="en-GB" dirty="0"/>
              <a:t>8 not 80. </a:t>
            </a:r>
          </a:p>
        </p:txBody>
      </p:sp>
      <p:sp>
        <p:nvSpPr>
          <p:cNvPr id="3" name="Rectangle 2"/>
          <p:cNvSpPr/>
          <p:nvPr/>
        </p:nvSpPr>
        <p:spPr>
          <a:xfrm rot="21345101">
            <a:off x="2507177" y="2880330"/>
            <a:ext cx="681597" cy="372346"/>
          </a:xfrm>
          <a:prstGeom prst="rect">
            <a:avLst/>
          </a:prstGeom>
          <a:solidFill>
            <a:schemeClr val="bg1"/>
          </a:solidFill>
          <a:ln w="28575">
            <a:solidFill>
              <a:srgbClr val="009541"/>
            </a:solidFill>
          </a:ln>
        </p:spPr>
        <p:txBody>
          <a:bodyPr wrap="none">
            <a:spAutoFit/>
          </a:bodyPr>
          <a:lstStyle/>
          <a:p>
            <a:pPr algn="ctr">
              <a:lnSpc>
                <a:spcPct val="107000"/>
              </a:lnSpc>
              <a:spcAft>
                <a:spcPts val="0"/>
              </a:spcAft>
            </a:pPr>
            <a:r>
              <a:rPr lang="en-GB" b="1" dirty="0">
                <a:solidFill>
                  <a:srgbClr val="009541"/>
                </a:solidFill>
                <a:ea typeface="Calibri" panose="020F0502020204030204" pitchFamily="34" charset="0"/>
                <a:cs typeface="Times New Roman" panose="02020603050405020304" pitchFamily="18" charset="0"/>
              </a:rPr>
              <a:t>false</a:t>
            </a:r>
            <a:endParaRPr lang="en-GB" sz="1100" b="1" dirty="0">
              <a:solidFill>
                <a:srgbClr val="009541"/>
              </a:solidFill>
              <a:ea typeface="Calibri" panose="020F0502020204030204" pitchFamily="34" charset="0"/>
              <a:cs typeface="Times New Roman" panose="02020603050405020304" pitchFamily="18" charset="0"/>
            </a:endParaRPr>
          </a:p>
        </p:txBody>
      </p:sp>
      <p:sp>
        <p:nvSpPr>
          <p:cNvPr id="13" name="Rectangle 12"/>
          <p:cNvSpPr/>
          <p:nvPr/>
        </p:nvSpPr>
        <p:spPr>
          <a:xfrm rot="21345101">
            <a:off x="5086411" y="2880330"/>
            <a:ext cx="617477" cy="372346"/>
          </a:xfrm>
          <a:prstGeom prst="rect">
            <a:avLst/>
          </a:prstGeom>
          <a:solidFill>
            <a:schemeClr val="bg1"/>
          </a:solidFill>
          <a:ln w="28575">
            <a:solidFill>
              <a:srgbClr val="009541"/>
            </a:solidFill>
          </a:ln>
        </p:spPr>
        <p:txBody>
          <a:bodyPr wrap="none">
            <a:spAutoFit/>
          </a:bodyPr>
          <a:lstStyle/>
          <a:p>
            <a:pPr algn="ctr">
              <a:lnSpc>
                <a:spcPct val="107000"/>
              </a:lnSpc>
              <a:spcAft>
                <a:spcPts val="0"/>
              </a:spcAft>
            </a:pPr>
            <a:r>
              <a:rPr lang="en-GB" b="1" dirty="0" smtClean="0">
                <a:solidFill>
                  <a:srgbClr val="009541"/>
                </a:solidFill>
                <a:ea typeface="Calibri" panose="020F0502020204030204" pitchFamily="34" charset="0"/>
                <a:cs typeface="Times New Roman" panose="02020603050405020304" pitchFamily="18" charset="0"/>
              </a:rPr>
              <a:t>true</a:t>
            </a:r>
            <a:endParaRPr lang="en-GB" sz="1100" b="1" dirty="0">
              <a:solidFill>
                <a:srgbClr val="009541"/>
              </a:solidFill>
              <a:ea typeface="Calibri" panose="020F0502020204030204" pitchFamily="34" charset="0"/>
              <a:cs typeface="Times New Roman" panose="02020603050405020304" pitchFamily="18" charset="0"/>
            </a:endParaRPr>
          </a:p>
        </p:txBody>
      </p:sp>
      <p:sp>
        <p:nvSpPr>
          <p:cNvPr id="14" name="Rectangle 13"/>
          <p:cNvSpPr/>
          <p:nvPr/>
        </p:nvSpPr>
        <p:spPr>
          <a:xfrm rot="21345101">
            <a:off x="7691254" y="2880330"/>
            <a:ext cx="617477" cy="372346"/>
          </a:xfrm>
          <a:prstGeom prst="rect">
            <a:avLst/>
          </a:prstGeom>
          <a:solidFill>
            <a:schemeClr val="bg1"/>
          </a:solidFill>
          <a:ln w="28575">
            <a:solidFill>
              <a:srgbClr val="009541"/>
            </a:solidFill>
          </a:ln>
        </p:spPr>
        <p:txBody>
          <a:bodyPr wrap="none">
            <a:spAutoFit/>
          </a:bodyPr>
          <a:lstStyle/>
          <a:p>
            <a:pPr algn="ctr">
              <a:lnSpc>
                <a:spcPct val="107000"/>
              </a:lnSpc>
              <a:spcAft>
                <a:spcPts val="0"/>
              </a:spcAft>
            </a:pPr>
            <a:r>
              <a:rPr lang="en-GB" b="1" dirty="0" smtClean="0">
                <a:solidFill>
                  <a:srgbClr val="009541"/>
                </a:solidFill>
                <a:ea typeface="Calibri" panose="020F0502020204030204" pitchFamily="34" charset="0"/>
                <a:cs typeface="Times New Roman" panose="02020603050405020304" pitchFamily="18" charset="0"/>
              </a:rPr>
              <a:t>true</a:t>
            </a:r>
            <a:endParaRPr lang="en-GB" sz="1100" b="1" dirty="0">
              <a:solidFill>
                <a:srgbClr val="009541"/>
              </a:solidFill>
              <a:ea typeface="Calibri" panose="020F0502020204030204" pitchFamily="34" charset="0"/>
              <a:cs typeface="Times New Roman" panose="02020603050405020304" pitchFamily="18" charset="0"/>
            </a:endParaRPr>
          </a:p>
        </p:txBody>
      </p:sp>
      <p:sp>
        <p:nvSpPr>
          <p:cNvPr id="15" name="Rectangle 14"/>
          <p:cNvSpPr/>
          <p:nvPr/>
        </p:nvSpPr>
        <p:spPr>
          <a:xfrm rot="21345101">
            <a:off x="2507176" y="4221426"/>
            <a:ext cx="681597" cy="372346"/>
          </a:xfrm>
          <a:prstGeom prst="rect">
            <a:avLst/>
          </a:prstGeom>
          <a:solidFill>
            <a:schemeClr val="bg1"/>
          </a:solidFill>
          <a:ln w="28575">
            <a:solidFill>
              <a:srgbClr val="009541"/>
            </a:solidFill>
          </a:ln>
        </p:spPr>
        <p:txBody>
          <a:bodyPr wrap="none">
            <a:spAutoFit/>
          </a:bodyPr>
          <a:lstStyle/>
          <a:p>
            <a:pPr algn="ctr">
              <a:lnSpc>
                <a:spcPct val="107000"/>
              </a:lnSpc>
              <a:spcAft>
                <a:spcPts val="0"/>
              </a:spcAft>
            </a:pPr>
            <a:r>
              <a:rPr lang="en-GB" b="1" dirty="0">
                <a:solidFill>
                  <a:srgbClr val="009541"/>
                </a:solidFill>
                <a:ea typeface="Calibri" panose="020F0502020204030204" pitchFamily="34" charset="0"/>
                <a:cs typeface="Times New Roman" panose="02020603050405020304" pitchFamily="18" charset="0"/>
              </a:rPr>
              <a:t>false</a:t>
            </a:r>
            <a:endParaRPr lang="en-GB" sz="1100" b="1" dirty="0">
              <a:solidFill>
                <a:srgbClr val="009541"/>
              </a:solidFill>
              <a:ea typeface="Calibri" panose="020F0502020204030204" pitchFamily="34" charset="0"/>
              <a:cs typeface="Times New Roman" panose="02020603050405020304" pitchFamily="18" charset="0"/>
            </a:endParaRPr>
          </a:p>
        </p:txBody>
      </p:sp>
      <p:sp>
        <p:nvSpPr>
          <p:cNvPr id="16" name="Rectangle 15"/>
          <p:cNvSpPr/>
          <p:nvPr/>
        </p:nvSpPr>
        <p:spPr>
          <a:xfrm rot="21345101">
            <a:off x="5016250" y="4221426"/>
            <a:ext cx="681597" cy="372346"/>
          </a:xfrm>
          <a:prstGeom prst="rect">
            <a:avLst/>
          </a:prstGeom>
          <a:solidFill>
            <a:schemeClr val="bg1"/>
          </a:solidFill>
          <a:ln w="28575">
            <a:solidFill>
              <a:srgbClr val="009541"/>
            </a:solidFill>
          </a:ln>
        </p:spPr>
        <p:txBody>
          <a:bodyPr wrap="none">
            <a:spAutoFit/>
          </a:bodyPr>
          <a:lstStyle/>
          <a:p>
            <a:pPr algn="ctr">
              <a:lnSpc>
                <a:spcPct val="107000"/>
              </a:lnSpc>
              <a:spcAft>
                <a:spcPts val="0"/>
              </a:spcAft>
            </a:pPr>
            <a:r>
              <a:rPr lang="en-GB" b="1" dirty="0">
                <a:solidFill>
                  <a:srgbClr val="009541"/>
                </a:solidFill>
                <a:ea typeface="Calibri" panose="020F0502020204030204" pitchFamily="34" charset="0"/>
                <a:cs typeface="Times New Roman" panose="02020603050405020304" pitchFamily="18" charset="0"/>
              </a:rPr>
              <a:t>false</a:t>
            </a:r>
            <a:endParaRPr lang="en-GB" sz="1100" b="1" dirty="0">
              <a:solidFill>
                <a:srgbClr val="009541"/>
              </a:solidFill>
              <a:ea typeface="Calibri" panose="020F0502020204030204" pitchFamily="34" charset="0"/>
              <a:cs typeface="Times New Roman" panose="02020603050405020304" pitchFamily="18" charset="0"/>
            </a:endParaRPr>
          </a:p>
        </p:txBody>
      </p:sp>
      <p:sp>
        <p:nvSpPr>
          <p:cNvPr id="17" name="Rectangle 16"/>
          <p:cNvSpPr/>
          <p:nvPr/>
        </p:nvSpPr>
        <p:spPr>
          <a:xfrm rot="21345101">
            <a:off x="7627223" y="4221426"/>
            <a:ext cx="681597" cy="372346"/>
          </a:xfrm>
          <a:prstGeom prst="rect">
            <a:avLst/>
          </a:prstGeom>
          <a:solidFill>
            <a:schemeClr val="bg1"/>
          </a:solidFill>
          <a:ln w="28575">
            <a:solidFill>
              <a:srgbClr val="009541"/>
            </a:solidFill>
          </a:ln>
        </p:spPr>
        <p:txBody>
          <a:bodyPr wrap="none">
            <a:spAutoFit/>
          </a:bodyPr>
          <a:lstStyle/>
          <a:p>
            <a:pPr algn="ctr">
              <a:lnSpc>
                <a:spcPct val="107000"/>
              </a:lnSpc>
              <a:spcAft>
                <a:spcPts val="0"/>
              </a:spcAft>
            </a:pPr>
            <a:r>
              <a:rPr lang="en-GB" b="1" dirty="0">
                <a:solidFill>
                  <a:srgbClr val="009541"/>
                </a:solidFill>
                <a:ea typeface="Calibri" panose="020F0502020204030204" pitchFamily="34" charset="0"/>
                <a:cs typeface="Times New Roman" panose="02020603050405020304" pitchFamily="18" charset="0"/>
              </a:rPr>
              <a:t>false</a:t>
            </a:r>
            <a:endParaRPr lang="en-GB" sz="1100" b="1" dirty="0">
              <a:solidFill>
                <a:srgbClr val="009541"/>
              </a:solidFill>
              <a:ea typeface="Calibri" panose="020F0502020204030204" pitchFamily="34" charset="0"/>
              <a:cs typeface="Times New Roman" panose="02020603050405020304" pitchFamily="18" charset="0"/>
            </a:endParaRPr>
          </a:p>
        </p:txBody>
      </p:sp>
      <p:sp>
        <p:nvSpPr>
          <p:cNvPr id="18" name="Rectangle 17"/>
          <p:cNvSpPr/>
          <p:nvPr/>
        </p:nvSpPr>
        <p:spPr>
          <a:xfrm>
            <a:off x="755649" y="4819226"/>
            <a:ext cx="7632700" cy="1049428"/>
          </a:xfrm>
          <a:prstGeom prst="rect">
            <a:avLst/>
          </a:prstGeom>
          <a:solidFill>
            <a:schemeClr val="bg1"/>
          </a:solidFill>
          <a:ln w="28575">
            <a:solidFill>
              <a:srgbClr val="009541"/>
            </a:solidFill>
          </a:ln>
        </p:spPr>
        <p:txBody>
          <a:bodyPr wrap="square" lIns="108000" tIns="108000" rIns="108000" bIns="108000" anchor="ctr">
            <a:noAutofit/>
          </a:bodyPr>
          <a:lstStyle/>
          <a:p>
            <a:r>
              <a:rPr lang="en-GB" dirty="0"/>
              <a:t>5.09 × 100 = 5090 is false because </a:t>
            </a:r>
            <a:r>
              <a:rPr lang="en-GB" dirty="0" smtClean="0"/>
              <a:t>when </a:t>
            </a:r>
            <a:r>
              <a:rPr lang="en-GB" dirty="0"/>
              <a:t>we multiply by 100, the digits move two places to the left, not three. </a:t>
            </a:r>
            <a:r>
              <a:rPr lang="en-GB" dirty="0" smtClean="0"/>
              <a:t>The answer should be 509.</a:t>
            </a:r>
            <a:endParaRPr lang="en-GB" dirty="0"/>
          </a:p>
        </p:txBody>
      </p:sp>
      <p:sp>
        <p:nvSpPr>
          <p:cNvPr id="19" name="Rectangle 18"/>
          <p:cNvSpPr/>
          <p:nvPr/>
        </p:nvSpPr>
        <p:spPr>
          <a:xfrm>
            <a:off x="755649" y="4819226"/>
            <a:ext cx="7632700" cy="1049428"/>
          </a:xfrm>
          <a:prstGeom prst="rect">
            <a:avLst/>
          </a:prstGeom>
          <a:solidFill>
            <a:schemeClr val="bg1"/>
          </a:solidFill>
          <a:ln w="28575">
            <a:solidFill>
              <a:srgbClr val="009541"/>
            </a:solidFill>
          </a:ln>
        </p:spPr>
        <p:txBody>
          <a:bodyPr wrap="square" lIns="108000" tIns="108000" rIns="108000" bIns="108000" anchor="ctr">
            <a:noAutofit/>
          </a:bodyPr>
          <a:lstStyle/>
          <a:p>
            <a:r>
              <a:rPr lang="en-GB" dirty="0"/>
              <a:t>40.2 × 10 = 4.02 is false because this has been divided by ten instead of multiplied. 402 is the correct answer.</a:t>
            </a:r>
            <a:endParaRPr lang="en-GB" dirty="0"/>
          </a:p>
        </p:txBody>
      </p:sp>
      <p:sp>
        <p:nvSpPr>
          <p:cNvPr id="20" name="Rectangle 19"/>
          <p:cNvSpPr/>
          <p:nvPr/>
        </p:nvSpPr>
        <p:spPr>
          <a:xfrm>
            <a:off x="755649" y="4819226"/>
            <a:ext cx="7632700" cy="1049428"/>
          </a:xfrm>
          <a:prstGeom prst="rect">
            <a:avLst/>
          </a:prstGeom>
          <a:solidFill>
            <a:schemeClr val="bg1"/>
          </a:solidFill>
          <a:ln w="28575">
            <a:solidFill>
              <a:srgbClr val="009541"/>
            </a:solidFill>
          </a:ln>
        </p:spPr>
        <p:txBody>
          <a:bodyPr wrap="square" lIns="108000" tIns="108000" rIns="108000" bIns="108000" anchor="ctr">
            <a:noAutofit/>
          </a:bodyPr>
          <a:lstStyle/>
          <a:p>
            <a:r>
              <a:rPr lang="en-GB" dirty="0"/>
              <a:t>0.004 × 1000 = 40 000 is false. The digits should only have moved three places to the left for multiplying by 1000. The answer should be 4.</a:t>
            </a:r>
            <a:endParaRPr lang="en-GB" dirty="0"/>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 presetClass="exit" presetSubtype="0" fill="hold" grpId="1" nodeType="withEffect">
                                  <p:stCondLst>
                                    <p:cond delay="0"/>
                                  </p:stCondLst>
                                  <p:childTnLst>
                                    <p:set>
                                      <p:cBhvr>
                                        <p:cTn id="37" dur="1" fill="hold">
                                          <p:stCondLst>
                                            <p:cond delay="0"/>
                                          </p:stCondLst>
                                        </p:cTn>
                                        <p:tgtEl>
                                          <p:spTgt spid="18"/>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 presetClass="exit" presetSubtype="0" fill="hold" grpId="1" nodeType="withEffect">
                                  <p:stCondLst>
                                    <p:cond delay="0"/>
                                  </p:stCondLst>
                                  <p:childTnLst>
                                    <p:set>
                                      <p:cBhvr>
                                        <p:cTn id="47" dur="1" fill="hold">
                                          <p:stCondLst>
                                            <p:cond delay="0"/>
                                          </p:stCondLst>
                                        </p:cTn>
                                        <p:tgtEl>
                                          <p:spTgt spid="19"/>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13" grpId="0" animBg="1"/>
      <p:bldP spid="14" grpId="0" animBg="1"/>
      <p:bldP spid="15" grpId="0" animBg="1"/>
      <p:bldP spid="16" grpId="0" animBg="1"/>
      <p:bldP spid="17" grpId="0" animBg="1"/>
      <p:bldP spid="18" grpId="0" animBg="1"/>
      <p:bldP spid="18" grpId="1" animBg="1"/>
      <p:bldP spid="19" grpId="0" animBg="1"/>
      <p:bldP spid="19" grpId="1"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2016629"/>
            <a:ext cx="7632699" cy="2274017"/>
          </a:xfrm>
          <a:prstGeom prst="rect">
            <a:avLst/>
          </a:prstGeom>
          <a:solidFill>
            <a:srgbClr val="BCE2DD"/>
          </a:solidFill>
          <a:ln w="28575">
            <a:noFill/>
          </a:ln>
        </p:spPr>
        <p:style>
          <a:lnRef idx="2">
            <a:schemeClr val="accent1">
              <a:shade val="50000"/>
            </a:schemeClr>
          </a:lnRef>
          <a:fillRef idx="1">
            <a:schemeClr val="accent1"/>
          </a:fillRef>
          <a:effectRef idx="0">
            <a:schemeClr val="accent1"/>
          </a:effectRef>
          <a:fontRef idx="minor">
            <a:schemeClr val="lt1"/>
          </a:fontRef>
        </p:style>
        <p:txBody>
          <a:bodyPr bIns="180000" rtlCol="0" anchor="ctr"/>
          <a:lstStyle/>
          <a:p>
            <a:pPr algn="ctr"/>
            <a:endParaRPr lang="en-GB"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930275" y="3202040"/>
            <a:ext cx="2071850" cy="64128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sz="2400" b="1" dirty="0">
                <a:solidFill>
                  <a:schemeClr val="tx1"/>
                </a:solidFill>
              </a:rPr>
              <a:t>0.836 × 1000</a:t>
            </a:r>
            <a:endParaRPr lang="en-GB" sz="2400" dirty="0"/>
          </a:p>
        </p:txBody>
      </p:sp>
      <p:sp>
        <p:nvSpPr>
          <p:cNvPr id="20" name="Rectangle 19"/>
          <p:cNvSpPr/>
          <p:nvPr/>
        </p:nvSpPr>
        <p:spPr>
          <a:xfrm>
            <a:off x="3538538" y="3202040"/>
            <a:ext cx="2071850" cy="64128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sz="2400" b="1" dirty="0">
                <a:solidFill>
                  <a:schemeClr val="tx1"/>
                </a:solidFill>
              </a:rPr>
              <a:t>84.1 × 10 </a:t>
            </a:r>
            <a:endParaRPr lang="en-GB" sz="2400" dirty="0"/>
          </a:p>
        </p:txBody>
      </p:sp>
      <p:sp>
        <p:nvSpPr>
          <p:cNvPr id="21" name="Rectangle 20"/>
          <p:cNvSpPr/>
          <p:nvPr/>
        </p:nvSpPr>
        <p:spPr>
          <a:xfrm>
            <a:off x="6119651" y="3202040"/>
            <a:ext cx="2071850" cy="64128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sz="2400" b="1" dirty="0">
                <a:solidFill>
                  <a:schemeClr val="tx1"/>
                </a:solidFill>
              </a:rPr>
              <a:t>0.845 × 100 </a:t>
            </a:r>
            <a:endParaRPr lang="en-GB" sz="2400" dirty="0"/>
          </a:p>
        </p:txBody>
      </p:sp>
      <p:sp>
        <p:nvSpPr>
          <p:cNvPr id="19" name="TextBox 18">
            <a:extLst>
              <a:ext uri="{FF2B5EF4-FFF2-40B4-BE49-F238E27FC236}">
                <a16:creationId xmlns="" xmlns:a16="http://schemas.microsoft.com/office/drawing/2014/main" id="{4EA9651C-2371-4C6A-A9B9-5C3D9D1CB2D0}"/>
              </a:ext>
            </a:extLst>
          </p:cNvPr>
          <p:cNvSpPr txBox="1"/>
          <p:nvPr/>
        </p:nvSpPr>
        <p:spPr>
          <a:xfrm>
            <a:off x="5516838" y="3724639"/>
            <a:ext cx="3277475" cy="2031392"/>
          </a:xfrm>
          <a:prstGeom prst="upArrowCallout">
            <a:avLst>
              <a:gd name="adj1" fmla="val 13796"/>
              <a:gd name="adj2" fmla="val 18266"/>
              <a:gd name="adj3" fmla="val 23730"/>
              <a:gd name="adj4" fmla="val 63977"/>
            </a:avLst>
          </a:prstGeom>
          <a:solidFill>
            <a:schemeClr val="bg1"/>
          </a:solidFill>
          <a:ln w="28575">
            <a:solidFill>
              <a:srgbClr val="009541"/>
            </a:solidFill>
          </a:ln>
        </p:spPr>
        <p:txBody>
          <a:bodyPr wrap="square" rtlCol="0">
            <a:noAutofit/>
          </a:bodyPr>
          <a:lstStyle/>
          <a:p>
            <a:pPr algn="ctr"/>
            <a:r>
              <a:rPr lang="en-GB" dirty="0"/>
              <a:t>This calculation isn’t </a:t>
            </a:r>
            <a:r>
              <a:rPr lang="en-GB" dirty="0" smtClean="0"/>
              <a:t/>
            </a:r>
            <a:br>
              <a:rPr lang="en-GB" dirty="0" smtClean="0"/>
            </a:br>
            <a:r>
              <a:rPr lang="en-GB" dirty="0" smtClean="0"/>
              <a:t>greater </a:t>
            </a:r>
            <a:r>
              <a:rPr lang="en-GB" dirty="0"/>
              <a:t>than 841. </a:t>
            </a:r>
            <a:r>
              <a:rPr lang="en-GB" dirty="0" smtClean="0"/>
              <a:t/>
            </a:r>
            <a:br>
              <a:rPr lang="en-GB" dirty="0" smtClean="0"/>
            </a:br>
            <a:r>
              <a:rPr lang="en-GB" dirty="0" smtClean="0"/>
              <a:t>It </a:t>
            </a:r>
            <a:r>
              <a:rPr lang="en-GB" dirty="0"/>
              <a:t>could </a:t>
            </a:r>
            <a:r>
              <a:rPr lang="en-GB" dirty="0" smtClean="0"/>
              <a:t>be </a:t>
            </a:r>
            <a:r>
              <a:rPr lang="en-GB" dirty="0"/>
              <a:t>changed to </a:t>
            </a:r>
            <a:r>
              <a:rPr lang="en-GB" dirty="0" smtClean="0"/>
              <a:t/>
            </a:r>
            <a:br>
              <a:rPr lang="en-GB" dirty="0" smtClean="0"/>
            </a:br>
            <a:r>
              <a:rPr lang="en-GB" dirty="0" smtClean="0"/>
              <a:t>0.845 </a:t>
            </a:r>
            <a:r>
              <a:rPr lang="en-GB" dirty="0"/>
              <a:t>× 1000 or 8.45 × 100</a:t>
            </a:r>
          </a:p>
        </p:txBody>
      </p:sp>
      <p:sp>
        <p:nvSpPr>
          <p:cNvPr id="22" name="Rectangle 21"/>
          <p:cNvSpPr/>
          <p:nvPr/>
        </p:nvSpPr>
        <p:spPr>
          <a:xfrm>
            <a:off x="930275" y="2469149"/>
            <a:ext cx="2071850" cy="641286"/>
          </a:xfrm>
          <a:prstGeom prst="rect">
            <a:avLst/>
          </a:prstGeom>
          <a:solidFill>
            <a:schemeClr val="bg1"/>
          </a:solidFill>
          <a:ln w="28575">
            <a:solidFill>
              <a:srgbClr val="00954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sz="2400" b="1" dirty="0" smtClean="0">
                <a:solidFill>
                  <a:schemeClr val="tx1"/>
                </a:solidFill>
              </a:rPr>
              <a:t>836</a:t>
            </a:r>
            <a:endParaRPr lang="en-GB" sz="2400" dirty="0"/>
          </a:p>
        </p:txBody>
      </p:sp>
      <p:sp>
        <p:nvSpPr>
          <p:cNvPr id="23" name="Rectangle 22"/>
          <p:cNvSpPr/>
          <p:nvPr/>
        </p:nvSpPr>
        <p:spPr>
          <a:xfrm>
            <a:off x="3536074" y="2469149"/>
            <a:ext cx="2071850" cy="641286"/>
          </a:xfrm>
          <a:prstGeom prst="rect">
            <a:avLst/>
          </a:prstGeom>
          <a:solidFill>
            <a:schemeClr val="bg1"/>
          </a:solidFill>
          <a:ln w="28575">
            <a:solidFill>
              <a:srgbClr val="00954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sz="2400" b="1" dirty="0" smtClean="0">
                <a:solidFill>
                  <a:schemeClr val="tx1"/>
                </a:solidFill>
              </a:rPr>
              <a:t>841</a:t>
            </a:r>
            <a:endParaRPr lang="en-GB" sz="2400" dirty="0"/>
          </a:p>
        </p:txBody>
      </p:sp>
      <p:sp>
        <p:nvSpPr>
          <p:cNvPr id="24" name="Rectangle 23"/>
          <p:cNvSpPr/>
          <p:nvPr/>
        </p:nvSpPr>
        <p:spPr>
          <a:xfrm>
            <a:off x="6119650" y="2469149"/>
            <a:ext cx="2071850" cy="641286"/>
          </a:xfrm>
          <a:prstGeom prst="rect">
            <a:avLst/>
          </a:prstGeom>
          <a:solidFill>
            <a:schemeClr val="bg1"/>
          </a:solidFill>
          <a:ln w="28575">
            <a:solidFill>
              <a:srgbClr val="00954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sz="2400" b="1" dirty="0" smtClean="0">
                <a:solidFill>
                  <a:schemeClr val="tx1"/>
                </a:solidFill>
              </a:rPr>
              <a:t>84.5</a:t>
            </a:r>
            <a:endParaRPr lang="en-GB" sz="2400" dirty="0"/>
          </a:p>
        </p:txBody>
      </p:sp>
      <p:sp>
        <p:nvSpPr>
          <p:cNvPr id="12" name="Rectangle 11"/>
          <p:cNvSpPr/>
          <p:nvPr/>
        </p:nvSpPr>
        <p:spPr>
          <a:xfrm>
            <a:off x="3011286" y="3137962"/>
            <a:ext cx="518091" cy="769441"/>
          </a:xfrm>
          <a:prstGeom prst="rect">
            <a:avLst/>
          </a:prstGeom>
        </p:spPr>
        <p:txBody>
          <a:bodyPr wrap="none">
            <a:spAutoFit/>
          </a:bodyPr>
          <a:lstStyle/>
          <a:p>
            <a:pPr algn="ctr"/>
            <a:r>
              <a:rPr lang="en-GB" sz="4400" b="1" dirty="0" smtClean="0"/>
              <a:t>&lt;</a:t>
            </a:r>
            <a:endParaRPr lang="en-GB" sz="4400" dirty="0"/>
          </a:p>
        </p:txBody>
      </p:sp>
      <p:sp>
        <p:nvSpPr>
          <p:cNvPr id="26" name="Rectangle 25"/>
          <p:cNvSpPr/>
          <p:nvPr/>
        </p:nvSpPr>
        <p:spPr>
          <a:xfrm>
            <a:off x="5602798" y="3137962"/>
            <a:ext cx="518091" cy="769441"/>
          </a:xfrm>
          <a:prstGeom prst="rect">
            <a:avLst/>
          </a:prstGeom>
        </p:spPr>
        <p:txBody>
          <a:bodyPr wrap="none">
            <a:spAutoFit/>
          </a:bodyPr>
          <a:lstStyle/>
          <a:p>
            <a:pPr algn="ctr"/>
            <a:r>
              <a:rPr lang="en-GB" sz="4400" b="1" dirty="0" smtClean="0"/>
              <a:t>&lt;</a:t>
            </a:r>
            <a:endParaRPr lang="en-GB" sz="4400" dirty="0"/>
          </a:p>
        </p:txBody>
      </p:sp>
      <p:sp>
        <p:nvSpPr>
          <p:cNvPr id="6" name="Rectangle 5"/>
          <p:cNvSpPr/>
          <p:nvPr/>
        </p:nvSpPr>
        <p:spPr>
          <a:xfrm>
            <a:off x="447429" y="670981"/>
            <a:ext cx="3177220" cy="337100"/>
          </a:xfrm>
          <a:prstGeom prst="rect">
            <a:avLst/>
          </a:prstGeom>
          <a:solidFill>
            <a:srgbClr val="072F54"/>
          </a:solidFill>
        </p:spPr>
        <p:txBody>
          <a:bodyPr wrap="square" lIns="180000" tIns="36000" rIns="180000" bIns="54000" anchor="ctr">
            <a:spAutoFit/>
          </a:bodyPr>
          <a:lstStyle/>
          <a:p>
            <a:r>
              <a:rPr lang="en-GB" sz="1600" b="1" dirty="0">
                <a:solidFill>
                  <a:schemeClr val="bg1"/>
                </a:solidFill>
              </a:rPr>
              <a:t>Multiply by 10, 100 and 1,000 </a:t>
            </a: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0" name="Rectangle 9"/>
          <p:cNvSpPr/>
          <p:nvPr/>
        </p:nvSpPr>
        <p:spPr>
          <a:xfrm>
            <a:off x="3624649"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3624649"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5650" y="1341438"/>
            <a:ext cx="7632699" cy="525886"/>
          </a:xfrm>
          <a:prstGeom prst="rect">
            <a:avLst/>
          </a:prstGeom>
          <a:solidFill>
            <a:srgbClr val="F7BC92"/>
          </a:solidFill>
        </p:spPr>
        <p:txBody>
          <a:bodyPr wrap="square" lIns="108000" tIns="108000" rIns="108000" bIns="108000" rtlCol="0">
            <a:spAutoFit/>
          </a:bodyPr>
          <a:lstStyle/>
          <a:p>
            <a:r>
              <a:rPr lang="en-GB" sz="2000" dirty="0"/>
              <a:t>Is this comparison statement correct? Explain your reasoning. </a:t>
            </a:r>
            <a:r>
              <a:rPr lang="en-GB" sz="2000" dirty="0" smtClean="0"/>
              <a:t> </a:t>
            </a:r>
            <a:endParaRPr lang="en-GB" sz="2000" dirty="0"/>
          </a:p>
        </p:txBody>
      </p:sp>
      <p:sp>
        <p:nvSpPr>
          <p:cNvPr id="18" name="TextBox 17"/>
          <p:cNvSpPr txBox="1"/>
          <p:nvPr/>
        </p:nvSpPr>
        <p:spPr>
          <a:xfrm>
            <a:off x="748119" y="4439951"/>
            <a:ext cx="4609327" cy="833663"/>
          </a:xfrm>
          <a:prstGeom prst="rect">
            <a:avLst/>
          </a:prstGeom>
          <a:solidFill>
            <a:srgbClr val="F7BC92"/>
          </a:solidFill>
        </p:spPr>
        <p:txBody>
          <a:bodyPr wrap="square" lIns="108000" tIns="108000" rIns="108000" bIns="108000" rtlCol="0">
            <a:spAutoFit/>
          </a:bodyPr>
          <a:lstStyle/>
          <a:p>
            <a:r>
              <a:rPr lang="en-GB" sz="2000" dirty="0"/>
              <a:t>Using powers of ten, what could you change to make it correct?</a:t>
            </a:r>
          </a:p>
        </p:txBody>
      </p:sp>
    </p:spTree>
    <p:extLst>
      <p:ext uri="{BB962C8B-B14F-4D97-AF65-F5344CB8AC3E}">
        <p14:creationId xmlns:p14="http://schemas.microsoft.com/office/powerpoint/2010/main" val="418932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3" grpId="0" animBg="1"/>
      <p:bldP spid="24" grpId="0" animBg="1"/>
      <p:bldP spid="18"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potx" id="{F85161A8-C811-4C2C-8C82-1FD236338727}" vid="{D0108FDD-D510-4CB9-BFB5-C4058926E7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TotalTime>
  <Words>748</Words>
  <Application>Microsoft Office PowerPoint</Application>
  <PresentationFormat>On-screen Show (4:3)</PresentationFormat>
  <Paragraphs>146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Tuffy</vt:lpstr>
      <vt:lpstr>Arial</vt:lpstr>
      <vt:lpstr>Calibri</vt:lpstr>
      <vt:lpstr>Times New Roman</vt:lpstr>
      <vt:lpstr>Tuffy-TTF</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 Haigh</dc:creator>
  <cp:lastModifiedBy>Abi Haigh</cp:lastModifiedBy>
  <cp:revision>14</cp:revision>
  <dcterms:created xsi:type="dcterms:W3CDTF">2019-11-12T11:07:57Z</dcterms:created>
  <dcterms:modified xsi:type="dcterms:W3CDTF">2019-11-18T17:30:26Z</dcterms:modified>
</cp:coreProperties>
</file>