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11/12/2020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11/12/2020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newcastle.gov.uk/services/care-and-support/children/getting-help-children-and-families/early-help-familie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www.familylives.org.uk/advice/your-family/grandparents/kinship-care-grandchildren-coming-to-live-with-you/" TargetMode="External"/><Relationship Id="rId3" Type="http://schemas.openxmlformats.org/officeDocument/2006/relationships/hyperlink" Target="https://www.cafcass.gov.uk/" TargetMode="External"/><Relationship Id="rId7" Type="http://schemas.openxmlformats.org/officeDocument/2006/relationships/hyperlink" Target="https://www.newcastle.gov.uk/services/care-and-support/children/getting-help-children-and-families/community-family-hub" TargetMode="External"/><Relationship Id="rId2" Type="http://schemas.openxmlformats.org/officeDocument/2006/relationships/hyperlink" Target="https://www.newcastle.gov.uk/services/care-and-support/children/getting-help-children-and-families/early-help-families" TargetMode="External"/><Relationship Id="rId1" Type="http://schemas.openxmlformats.org/officeDocument/2006/relationships/slideLayout" Target="../slideLayouts/slideLayout7.xml"/><Relationship Id="rId6" Type="http://schemas.openxmlformats.org/officeDocument/2006/relationships/hyperlink" Target="https://cwrise.com/" TargetMode="External"/><Relationship Id="rId5" Type="http://schemas.openxmlformats.org/officeDocument/2006/relationships/hyperlink" Target="https://www.newcastlesupportdirectory.org.uk/kb5/newcastle/fsd/service.page?id=mFVoWHtuGLE&amp;localofferchannel=7-8" TargetMode="External"/><Relationship Id="rId4" Type="http://schemas.openxmlformats.org/officeDocument/2006/relationships/hyperlink" Target="https://www.newcastle-hospitals.org.uk/services/NHCH_services_health-visiting-and-school-health.html" TargetMode="External"/><Relationship Id="rId9" Type="http://schemas.openxmlformats.org/officeDocument/2006/relationships/hyperlink" Target="https://newcastle.gov.uk/services/care-and-support/childr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SUPPORT FOR FAMILIES</a:t>
            </a:r>
            <a:endParaRPr lang="en-GB" dirty="0"/>
          </a:p>
        </p:txBody>
      </p:sp>
      <p:sp>
        <p:nvSpPr>
          <p:cNvPr id="3" name="Subtitle 2"/>
          <p:cNvSpPr>
            <a:spLocks noGrp="1"/>
          </p:cNvSpPr>
          <p:nvPr>
            <p:ph type="subTitle" idx="1"/>
          </p:nvPr>
        </p:nvSpPr>
        <p:spPr/>
        <p:txBody>
          <a:bodyPr/>
          <a:lstStyle/>
          <a:p>
            <a:r>
              <a:rPr lang="en-GB" dirty="0" smtClean="0"/>
              <a:t>Information about the support layers available to support families</a:t>
            </a:r>
            <a:endParaRPr lang="en-GB" dirty="0"/>
          </a:p>
        </p:txBody>
      </p:sp>
    </p:spTree>
    <p:extLst>
      <p:ext uri="{BB962C8B-B14F-4D97-AF65-F5344CB8AC3E}">
        <p14:creationId xmlns:p14="http://schemas.microsoft.com/office/powerpoint/2010/main" val="2755400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7607" y="748145"/>
            <a:ext cx="8653549" cy="5632311"/>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Schools offer lots of support in many different ways. If you have any worries or concerns please speak with your child’s class teacher. Arrange a telephone appointment or a meeting in school to chat about things informally.  Depending on your concerns, the class teacher may suggest some of the following:</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Positive sticker chart</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Behaviour chart</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Behaviour diary</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Food/water diary</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Specific jobs for your child to do each day</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Discussion with the SENDCO ( person responsible for supporting children with different needs in school)</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Referral to school health – support from the school nurse</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784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8182" y="648393"/>
            <a:ext cx="7581207" cy="461665"/>
          </a:xfrm>
          <a:prstGeom prst="rect">
            <a:avLst/>
          </a:prstGeom>
          <a:noFill/>
        </p:spPr>
        <p:txBody>
          <a:bodyPr wrap="square" rtlCol="0">
            <a:spAutoFit/>
          </a:bodyPr>
          <a:lstStyle/>
          <a:p>
            <a:r>
              <a:rPr lang="en-GB" sz="2400" b="1" u="sng" dirty="0" smtClean="0">
                <a:latin typeface="Arial" panose="020B0604020202020204" pitchFamily="34" charset="0"/>
                <a:cs typeface="Arial" panose="020B0604020202020204" pitchFamily="34" charset="0"/>
              </a:rPr>
              <a:t>Other Support For Families</a:t>
            </a:r>
            <a:endParaRPr lang="en-GB" sz="2400" b="1" u="sng" dirty="0">
              <a:latin typeface="Arial" panose="020B0604020202020204" pitchFamily="34" charset="0"/>
              <a:cs typeface="Arial" panose="020B0604020202020204" pitchFamily="34" charset="0"/>
            </a:endParaRPr>
          </a:p>
        </p:txBody>
      </p:sp>
      <p:sp>
        <p:nvSpPr>
          <p:cNvPr id="3" name="TextBox 2"/>
          <p:cNvSpPr txBox="1"/>
          <p:nvPr/>
        </p:nvSpPr>
        <p:spPr>
          <a:xfrm>
            <a:off x="2078182" y="1404851"/>
            <a:ext cx="7872153" cy="4708981"/>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Sometimes, school may suggest the following support and advice:</a:t>
            </a:r>
          </a:p>
          <a:p>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Early Help Plan – family support</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Single Point of Access Referral</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Parenting Support Programme</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Speech and Language</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CAFCASS – Children and Family Court Advisory Support Service</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Social Care</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a:t>
            </a:r>
            <a:r>
              <a:rPr lang="en-GB" sz="2400" dirty="0" smtClean="0">
                <a:latin typeface="Arial" panose="020B0604020202020204" pitchFamily="34" charset="0"/>
                <a:cs typeface="Arial" panose="020B0604020202020204" pitchFamily="34" charset="0"/>
              </a:rPr>
              <a:t>nd CYPS – Children and Young People Support.</a:t>
            </a:r>
          </a:p>
          <a:p>
            <a:pPr marL="285750" indent="-285750">
              <a:buFont typeface="Arial" panose="020B0604020202020204" pitchFamily="34" charset="0"/>
              <a:buChar char="•"/>
            </a:pPr>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8992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8349" y="1030778"/>
            <a:ext cx="8611986" cy="489364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What is Early Help?</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hlinkClick r:id="rId2"/>
              </a:rPr>
              <a:t>https://</a:t>
            </a:r>
            <a:r>
              <a:rPr lang="en-GB" sz="2400" dirty="0" smtClean="0">
                <a:latin typeface="Arial" panose="020B0604020202020204" pitchFamily="34" charset="0"/>
                <a:cs typeface="Arial" panose="020B0604020202020204" pitchFamily="34" charset="0"/>
                <a:hlinkClick r:id="rId2"/>
              </a:rPr>
              <a:t>www.newcastle.gov.uk/services/care-and-support/children/getting-help-children-and-families/early-help-families</a:t>
            </a:r>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Sometimes a member of the school’s senior leadership team with be the lead person or it may be an appointed person from the local authority.  Initially, you will meet, talk about and discuss the concerns that have arisen and a plan moving forward. Usually the team around the family (TAF) meet every 6 weeks to see what is working well and if anything needs to be followed up differently. </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1297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5673" y="3222565"/>
            <a:ext cx="8661862" cy="1015663"/>
          </a:xfrm>
          <a:prstGeom prst="rect">
            <a:avLst/>
          </a:prstGeom>
          <a:noFill/>
          <a:ln w="76200">
            <a:solidFill>
              <a:schemeClr val="tx1"/>
            </a:solidFill>
          </a:ln>
        </p:spPr>
        <p:txBody>
          <a:bodyPr wrap="square" rtlCol="0">
            <a:spAutoFit/>
          </a:bodyPr>
          <a:lstStyle/>
          <a:p>
            <a:r>
              <a:rPr lang="en-GB" sz="2000" dirty="0" smtClean="0">
                <a:latin typeface="Arial" panose="020B0604020202020204" pitchFamily="34" charset="0"/>
                <a:cs typeface="Arial" panose="020B0604020202020204" pitchFamily="34" charset="0"/>
              </a:rPr>
              <a:t>TIER 3:</a:t>
            </a:r>
          </a:p>
          <a:p>
            <a:r>
              <a:rPr lang="en-GB" sz="2000" dirty="0" smtClean="0">
                <a:latin typeface="Arial" panose="020B0604020202020204" pitchFamily="34" charset="0"/>
                <a:cs typeface="Arial" panose="020B0604020202020204" pitchFamily="34" charset="0"/>
              </a:rPr>
              <a:t>Specialist Services (multiple needs) such as intensive family support, specialist mental health support and learning disability support.</a:t>
            </a:r>
            <a:endParaRPr lang="en-GB" sz="2000" dirty="0">
              <a:latin typeface="Arial" panose="020B0604020202020204" pitchFamily="34" charset="0"/>
              <a:cs typeface="Arial" panose="020B0604020202020204" pitchFamily="34" charset="0"/>
            </a:endParaRPr>
          </a:p>
        </p:txBody>
      </p:sp>
      <p:sp>
        <p:nvSpPr>
          <p:cNvPr id="3" name="TextBox 2"/>
          <p:cNvSpPr txBox="1"/>
          <p:nvPr/>
        </p:nvSpPr>
        <p:spPr>
          <a:xfrm>
            <a:off x="1745673" y="1853737"/>
            <a:ext cx="8661862" cy="1015663"/>
          </a:xfrm>
          <a:prstGeom prst="rect">
            <a:avLst/>
          </a:prstGeom>
          <a:noFill/>
          <a:ln w="76200">
            <a:solidFill>
              <a:schemeClr val="tx1"/>
            </a:solidFill>
          </a:ln>
        </p:spPr>
        <p:txBody>
          <a:bodyPr wrap="square" rtlCol="0">
            <a:spAutoFit/>
          </a:bodyPr>
          <a:lstStyle/>
          <a:p>
            <a:r>
              <a:rPr lang="en-GB" sz="2000" dirty="0" smtClean="0">
                <a:latin typeface="Arial" panose="020B0604020202020204" pitchFamily="34" charset="0"/>
                <a:cs typeface="Arial" panose="020B0604020202020204" pitchFamily="34" charset="0"/>
              </a:rPr>
              <a:t>TIER 2:</a:t>
            </a:r>
          </a:p>
          <a:p>
            <a:r>
              <a:rPr lang="en-GB" sz="2000" dirty="0" smtClean="0">
                <a:latin typeface="Arial" panose="020B0604020202020204" pitchFamily="34" charset="0"/>
                <a:cs typeface="Arial" panose="020B0604020202020204" pitchFamily="34" charset="0"/>
              </a:rPr>
              <a:t>Target Support Services such as school counselling, parent/family support and early help.</a:t>
            </a:r>
            <a:endParaRPr lang="en-GB" sz="2000" dirty="0">
              <a:latin typeface="Arial" panose="020B0604020202020204" pitchFamily="34" charset="0"/>
              <a:cs typeface="Arial" panose="020B0604020202020204" pitchFamily="34" charset="0"/>
            </a:endParaRPr>
          </a:p>
        </p:txBody>
      </p:sp>
      <p:sp>
        <p:nvSpPr>
          <p:cNvPr id="4" name="TextBox 3"/>
          <p:cNvSpPr txBox="1"/>
          <p:nvPr/>
        </p:nvSpPr>
        <p:spPr>
          <a:xfrm>
            <a:off x="1745673" y="484909"/>
            <a:ext cx="8661862" cy="1015663"/>
          </a:xfrm>
          <a:prstGeom prst="rect">
            <a:avLst/>
          </a:prstGeom>
          <a:noFill/>
          <a:ln w="76200">
            <a:solidFill>
              <a:schemeClr val="tx1"/>
            </a:solidFill>
          </a:ln>
        </p:spPr>
        <p:txBody>
          <a:bodyPr wrap="square" rtlCol="0">
            <a:spAutoFit/>
          </a:bodyPr>
          <a:lstStyle/>
          <a:p>
            <a:r>
              <a:rPr lang="en-GB" sz="2000" dirty="0" smtClean="0">
                <a:latin typeface="Arial" panose="020B0604020202020204" pitchFamily="34" charset="0"/>
                <a:cs typeface="Arial" panose="020B0604020202020204" pitchFamily="34" charset="0"/>
              </a:rPr>
              <a:t>TIER 1: </a:t>
            </a:r>
          </a:p>
          <a:p>
            <a:r>
              <a:rPr lang="en-GB" sz="2000" dirty="0" smtClean="0">
                <a:latin typeface="Arial" panose="020B0604020202020204" pitchFamily="34" charset="0"/>
                <a:cs typeface="Arial" panose="020B0604020202020204" pitchFamily="34" charset="0"/>
              </a:rPr>
              <a:t>Universal Services such as school health, GP and school.</a:t>
            </a:r>
          </a:p>
          <a:p>
            <a:endParaRPr lang="en-GB" sz="2000" dirty="0">
              <a:latin typeface="Arial" panose="020B0604020202020204" pitchFamily="34" charset="0"/>
              <a:cs typeface="Arial" panose="020B0604020202020204" pitchFamily="34" charset="0"/>
            </a:endParaRPr>
          </a:p>
        </p:txBody>
      </p:sp>
      <p:sp>
        <p:nvSpPr>
          <p:cNvPr id="5" name="TextBox 4"/>
          <p:cNvSpPr txBox="1"/>
          <p:nvPr/>
        </p:nvSpPr>
        <p:spPr>
          <a:xfrm>
            <a:off x="1745673" y="5065219"/>
            <a:ext cx="8661862" cy="1015663"/>
          </a:xfrm>
          <a:prstGeom prst="rect">
            <a:avLst/>
          </a:prstGeom>
          <a:noFill/>
          <a:ln w="76200">
            <a:solidFill>
              <a:schemeClr val="tx1"/>
            </a:solidFill>
          </a:ln>
        </p:spPr>
        <p:txBody>
          <a:bodyPr wrap="square" rtlCol="0">
            <a:spAutoFit/>
          </a:bodyPr>
          <a:lstStyle/>
          <a:p>
            <a:r>
              <a:rPr lang="en-GB" sz="2000" dirty="0" smtClean="0">
                <a:latin typeface="Arial" panose="020B0604020202020204" pitchFamily="34" charset="0"/>
                <a:cs typeface="Arial" panose="020B0604020202020204" pitchFamily="34" charset="0"/>
              </a:rPr>
              <a:t>TIER 4:</a:t>
            </a:r>
          </a:p>
          <a:p>
            <a:r>
              <a:rPr lang="en-GB" sz="2000" dirty="0" smtClean="0">
                <a:latin typeface="Arial" panose="020B0604020202020204" pitchFamily="34" charset="0"/>
                <a:cs typeface="Arial" panose="020B0604020202020204" pitchFamily="34" charset="0"/>
              </a:rPr>
              <a:t>Complex needs, severe difficulties and child protection service.</a:t>
            </a:r>
          </a:p>
          <a:p>
            <a:endParaRPr lang="en-GB" sz="2000" dirty="0">
              <a:latin typeface="Arial" panose="020B0604020202020204" pitchFamily="34" charset="0"/>
              <a:cs typeface="Arial" panose="020B0604020202020204" pitchFamily="34" charset="0"/>
            </a:endParaRPr>
          </a:p>
        </p:txBody>
      </p:sp>
      <p:sp>
        <p:nvSpPr>
          <p:cNvPr id="6" name="TextBox 5"/>
          <p:cNvSpPr txBox="1"/>
          <p:nvPr/>
        </p:nvSpPr>
        <p:spPr>
          <a:xfrm>
            <a:off x="2094808" y="4538749"/>
            <a:ext cx="7564582" cy="400110"/>
          </a:xfrm>
          <a:prstGeom prst="rect">
            <a:avLst/>
          </a:prstGeom>
          <a:noFill/>
        </p:spPr>
        <p:txBody>
          <a:bodyPr wrap="square" rtlCol="0">
            <a:spAutoFit/>
          </a:bodyPr>
          <a:lstStyle/>
          <a:p>
            <a:r>
              <a:rPr lang="en-GB" sz="2000" dirty="0" smtClean="0">
                <a:solidFill>
                  <a:srgbClr val="FF0000"/>
                </a:solidFill>
                <a:latin typeface="Arial" panose="020B0604020202020204" pitchFamily="34" charset="0"/>
                <a:cs typeface="Arial" panose="020B0604020202020204" pitchFamily="34" charset="0"/>
              </a:rPr>
              <a:t>Children’s Social Care can be accessed between tiers 3 &amp; 4</a:t>
            </a:r>
            <a:endParaRPr lang="en-GB" sz="20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881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6044" y="656705"/>
            <a:ext cx="8944494" cy="6555641"/>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Websites for support:</a:t>
            </a:r>
          </a:p>
          <a:p>
            <a:endParaRPr lang="en-GB" dirty="0"/>
          </a:p>
          <a:p>
            <a:r>
              <a:rPr lang="en-GB" dirty="0">
                <a:hlinkClick r:id="rId2"/>
              </a:rPr>
              <a:t>https://</a:t>
            </a:r>
            <a:r>
              <a:rPr lang="en-GB" dirty="0" smtClean="0">
                <a:hlinkClick r:id="rId2"/>
              </a:rPr>
              <a:t>www.newcastle.gov.uk/services/care-and-support/children/getting-help-children-and-families/early-help-families</a:t>
            </a:r>
            <a:endParaRPr lang="en-GB" dirty="0" smtClean="0"/>
          </a:p>
          <a:p>
            <a:endParaRPr lang="en-GB" dirty="0"/>
          </a:p>
          <a:p>
            <a:r>
              <a:rPr lang="en-GB" dirty="0">
                <a:hlinkClick r:id="rId3"/>
              </a:rPr>
              <a:t>https://www.cafcass.gov.uk</a:t>
            </a:r>
            <a:r>
              <a:rPr lang="en-GB" dirty="0" smtClean="0">
                <a:hlinkClick r:id="rId3"/>
              </a:rPr>
              <a:t>/</a:t>
            </a:r>
            <a:endParaRPr lang="en-GB" dirty="0" smtClean="0"/>
          </a:p>
          <a:p>
            <a:endParaRPr lang="en-GB" dirty="0"/>
          </a:p>
          <a:p>
            <a:r>
              <a:rPr lang="en-GB" dirty="0">
                <a:hlinkClick r:id="rId4"/>
              </a:rPr>
              <a:t>https://</a:t>
            </a:r>
            <a:r>
              <a:rPr lang="en-GB" dirty="0" smtClean="0">
                <a:hlinkClick r:id="rId4"/>
              </a:rPr>
              <a:t>www.newcastle-hospitals.org.uk/services/NHCH_services_health-visiting-and-school-health.html</a:t>
            </a:r>
            <a:endParaRPr lang="en-GB" dirty="0" smtClean="0"/>
          </a:p>
          <a:p>
            <a:endParaRPr lang="en-GB" dirty="0"/>
          </a:p>
          <a:p>
            <a:r>
              <a:rPr lang="en-GB" dirty="0">
                <a:hlinkClick r:id="rId5"/>
              </a:rPr>
              <a:t>https://</a:t>
            </a:r>
            <a:r>
              <a:rPr lang="en-GB" dirty="0" smtClean="0">
                <a:hlinkClick r:id="rId5"/>
              </a:rPr>
              <a:t>www.newcastlesupportdirectory.org.uk/kb5/newcastle/fsd/service.page?id=mFVoWHtuGLE&amp;localofferchannel=7-8</a:t>
            </a:r>
            <a:endParaRPr lang="en-GB" dirty="0" smtClean="0"/>
          </a:p>
          <a:p>
            <a:endParaRPr lang="en-GB" dirty="0"/>
          </a:p>
          <a:p>
            <a:r>
              <a:rPr lang="en-GB" dirty="0">
                <a:hlinkClick r:id="rId6"/>
              </a:rPr>
              <a:t>https://cwrise.com</a:t>
            </a:r>
            <a:r>
              <a:rPr lang="en-GB" dirty="0" smtClean="0">
                <a:hlinkClick r:id="rId6"/>
              </a:rPr>
              <a:t>/</a:t>
            </a:r>
            <a:endParaRPr lang="en-GB" dirty="0" smtClean="0"/>
          </a:p>
          <a:p>
            <a:endParaRPr lang="en-GB" dirty="0"/>
          </a:p>
          <a:p>
            <a:r>
              <a:rPr lang="en-GB" dirty="0">
                <a:hlinkClick r:id="rId7"/>
              </a:rPr>
              <a:t>https://</a:t>
            </a:r>
            <a:r>
              <a:rPr lang="en-GB" dirty="0" smtClean="0">
                <a:hlinkClick r:id="rId7"/>
              </a:rPr>
              <a:t>www.newcastle.gov.uk/services/care-and-support/children/getting-help-children-and-families/community-family-hub</a:t>
            </a:r>
            <a:endParaRPr lang="en-GB" dirty="0" smtClean="0"/>
          </a:p>
          <a:p>
            <a:endParaRPr lang="en-GB" dirty="0"/>
          </a:p>
          <a:p>
            <a:r>
              <a:rPr lang="en-GB" dirty="0">
                <a:hlinkClick r:id="rId8"/>
              </a:rPr>
              <a:t>https://www.familylives.org.uk/advice/your-family/grandparents/kinship-care-grandchildren-coming-to-live-with-you</a:t>
            </a:r>
            <a:r>
              <a:rPr lang="en-GB" dirty="0" smtClean="0">
                <a:hlinkClick r:id="rId8"/>
              </a:rPr>
              <a:t>/</a:t>
            </a:r>
            <a:endParaRPr lang="en-GB" dirty="0" smtClean="0"/>
          </a:p>
          <a:p>
            <a:endParaRPr lang="en-GB" dirty="0"/>
          </a:p>
          <a:p>
            <a:r>
              <a:rPr lang="en-GB" dirty="0">
                <a:hlinkClick r:id="rId9"/>
              </a:rPr>
              <a:t>https://</a:t>
            </a:r>
            <a:r>
              <a:rPr lang="en-GB" dirty="0" smtClean="0">
                <a:hlinkClick r:id="rId9"/>
              </a:rPr>
              <a:t>newcastle.gov.uk/services/care-and-support/children</a:t>
            </a:r>
            <a:endParaRPr lang="en-GB" dirty="0" smtClean="0"/>
          </a:p>
          <a:p>
            <a:endParaRPr lang="en-GB" dirty="0"/>
          </a:p>
        </p:txBody>
      </p:sp>
    </p:spTree>
    <p:extLst>
      <p:ext uri="{BB962C8B-B14F-4D97-AF65-F5344CB8AC3E}">
        <p14:creationId xmlns:p14="http://schemas.microsoft.com/office/powerpoint/2010/main" val="14268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65</TotalTime>
  <Words>357</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Tw Cen MT</vt:lpstr>
      <vt:lpstr>Circuit</vt:lpstr>
      <vt:lpstr>SUPPORT FOR FAMILIES</vt:lpstr>
      <vt:lpstr>PowerPoint Presentation</vt:lpstr>
      <vt:lpstr>PowerPoint Presentation</vt:lpstr>
      <vt:lpstr>PowerPoint Presentation</vt:lpstr>
      <vt:lpstr>PowerPoint Presentation</vt:lpstr>
      <vt:lpstr>PowerPoint Presentation</vt:lpstr>
    </vt:vector>
  </TitlesOfParts>
  <Company>International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HELP FOR FAMILIES</dc:title>
  <dc:creator>Clarke, Lucy</dc:creator>
  <cp:lastModifiedBy>Clarke, Lucy</cp:lastModifiedBy>
  <cp:revision>5</cp:revision>
  <dcterms:created xsi:type="dcterms:W3CDTF">2020-11-12T11:47:41Z</dcterms:created>
  <dcterms:modified xsi:type="dcterms:W3CDTF">2020-11-12T12:52:48Z</dcterms:modified>
</cp:coreProperties>
</file>